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4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303"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Lst>
  <p:sldSz cx="24377650" cy="13716000"/>
  <p:notesSz cx="6858000" cy="9144000"/>
  <p:embeddedFontLst>
    <p:embeddedFont>
      <p:font typeface="Calibri" panose="020F0502020204030204" pitchFamily="34" charset="0"/>
      <p:regular r:id="rId50"/>
      <p:bold r:id="rId51"/>
      <p:italic r:id="rId52"/>
      <p:boldItalic r:id="rId53"/>
    </p:embeddedFont>
    <p:embeddedFont>
      <p:font typeface="Helvetica Neue" panose="020B0604020202020204" charset="0"/>
      <p:regular r:id="rId54"/>
      <p:bold r:id="rId55"/>
      <p:italic r:id="rId56"/>
      <p:boldItalic r:id="rId57"/>
    </p:embeddedFont>
    <p:embeddedFont>
      <p:font typeface="Lato" panose="020F0502020204030203" pitchFamily="34" charset="0"/>
      <p:regular r:id="rId58"/>
      <p:bold r:id="rId59"/>
      <p:italic r:id="rId60"/>
      <p:boldItalic r:id="rId61"/>
    </p:embeddedFont>
    <p:embeddedFont>
      <p:font typeface="Lato Black" panose="020F0502020204030203" pitchFamily="34" charset="0"/>
      <p:bold r:id="rId62"/>
      <p:boldItalic r:id="rId63"/>
    </p:embeddedFont>
    <p:embeddedFont>
      <p:font typeface="Lato Light" panose="020F0502020204030203" pitchFamily="34" charset="0"/>
      <p:regular r:id="rId64"/>
      <p:bold r:id="rId65"/>
      <p:italic r:id="rId66"/>
      <p:boldItalic r:id="rId6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320">
          <p15:clr>
            <a:srgbClr val="A4A3A4"/>
          </p15:clr>
        </p15:guide>
        <p15:guide id="2" pos="7678">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8" roundtripDataSignature="AMtx7mjwX5KOGhWSx2XlMVkoUkYJONFuL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3969" autoAdjust="0"/>
  </p:normalViewPr>
  <p:slideViewPr>
    <p:cSldViewPr snapToGrid="0">
      <p:cViewPr varScale="1">
        <p:scale>
          <a:sx n="35" d="100"/>
          <a:sy n="35" d="100"/>
        </p:scale>
        <p:origin x="756" y="60"/>
      </p:cViewPr>
      <p:guideLst>
        <p:guide orient="horz" pos="4320"/>
        <p:guide pos="767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4.fntdata"/><Relationship Id="rId68" Type="http://customschemas.google.com/relationships/presentationmetadata" Target="metadata"/><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4.fntdata"/><Relationship Id="rId58" Type="http://schemas.openxmlformats.org/officeDocument/2006/relationships/font" Target="fonts/font9.fntdata"/><Relationship Id="rId66" Type="http://schemas.openxmlformats.org/officeDocument/2006/relationships/font" Target="fonts/font17.fntdata"/><Relationship Id="rId5" Type="http://schemas.openxmlformats.org/officeDocument/2006/relationships/slide" Target="slides/slide4.xml"/><Relationship Id="rId61" Type="http://schemas.openxmlformats.org/officeDocument/2006/relationships/font" Target="fonts/font12.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7.fntdata"/><Relationship Id="rId64" Type="http://schemas.openxmlformats.org/officeDocument/2006/relationships/font" Target="fonts/font15.fntdata"/><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2.fntdata"/><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0.fntdata"/><Relationship Id="rId67" Type="http://schemas.openxmlformats.org/officeDocument/2006/relationships/font" Target="fonts/font18.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5.fntdata"/><Relationship Id="rId62" Type="http://schemas.openxmlformats.org/officeDocument/2006/relationships/font" Target="fonts/font13.fntdata"/><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57" Type="http://schemas.openxmlformats.org/officeDocument/2006/relationships/font" Target="fonts/font8.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1.fntdata"/><Relationship Id="rId55"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CA"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b2eb0684f9_0_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9" name="Google Shape;89;g1b2eb0684f9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6" name="Google Shape;20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7" name="Google Shape;237;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7" name="Google Shape;247;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6" name="Google Shape;256;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70" name="Google Shape;270;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4" name="Google Shape;284;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2" name="Google Shape;292;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0" name="Google Shape;30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8" name="Google Shape;308;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6" name="Google Shape;316;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4" name="Google Shape;324;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2" name="Google Shape;332;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0" name="Google Shape;340;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8" name="Google Shape;348;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7" name="Google Shape;357;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8" name="Google Shape;368;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6" name="Google Shape;376;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4" name="Google Shape;384;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2" name="Google Shape;392;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0" name="Google Shape;400;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1b2eb0684f9_0_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4" name="Google Shape;104;g1b2eb0684f9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0" name="Google Shape;410;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6" name="Google Shape;426;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4" name="Google Shape;434;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2" name="Google Shape;442;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0" name="Google Shape;450;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8" name="Google Shape;458;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6" name="Google Shape;466;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4" name="Google Shape;474;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2" name="Google Shape;482;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0" name="Google Shape;490;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 name="Google Shape;11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114" name="Google Shape;11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CA" sz="1200" b="0" i="0" u="none" strike="noStrike" cap="none">
                <a:solidFill>
                  <a:schemeClr val="dk1"/>
                </a:solidFill>
                <a:latin typeface="Calibri"/>
                <a:ea typeface="Calibri"/>
                <a:cs typeface="Calibri"/>
                <a:sym typeface="Calibri"/>
              </a:rPr>
              <a:t>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8" name="Google Shape;498;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6" name="Google Shape;506;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3" name="Google Shape;513;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0" name="Google Shape;520;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1" name="Google Shape;531;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8" name="Google Shape;538;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0" name="Google Shape;550;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0" name="Google Shape;560;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9" name="Google Shape;12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5" name="Google Shape;13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4" name="Google Shape;15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2" name="Google Shape;162;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CA"/>
              <a:t>Consider more specifics in standardize</a:t>
            </a:r>
            <a:endParaRPr/>
          </a:p>
        </p:txBody>
      </p:sp>
      <p:sp>
        <p:nvSpPr>
          <p:cNvPr id="180" name="Google Shape;18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2"/>
        <p:cNvGrpSpPr/>
        <p:nvPr/>
      </p:nvGrpSpPr>
      <p:grpSpPr>
        <a:xfrm>
          <a:off x="0" y="0"/>
          <a:ext cx="0" cy="0"/>
          <a:chOff x="0" y="0"/>
          <a:chExt cx="0" cy="0"/>
        </a:xfrm>
      </p:grpSpPr>
      <p:sp>
        <p:nvSpPr>
          <p:cNvPr id="13" name="Google Shape;13;p52"/>
          <p:cNvSpPr/>
          <p:nvPr/>
        </p:nvSpPr>
        <p:spPr>
          <a:xfrm>
            <a:off x="0" y="12801600"/>
            <a:ext cx="24377650" cy="914400"/>
          </a:xfrm>
          <a:prstGeom prst="rect">
            <a:avLst/>
          </a:prstGeom>
          <a:solidFill>
            <a:srgbClr val="20428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599"/>
              <a:buFont typeface="Arial"/>
              <a:buNone/>
            </a:pPr>
            <a:endParaRPr sz="3599" b="0" i="0" u="none" strike="noStrike" cap="none">
              <a:solidFill>
                <a:srgbClr val="FFFFFF"/>
              </a:solidFill>
              <a:latin typeface="Lato"/>
              <a:ea typeface="Lato"/>
              <a:cs typeface="Lato"/>
              <a:sym typeface="Lato"/>
            </a:endParaRPr>
          </a:p>
        </p:txBody>
      </p:sp>
      <p:sp>
        <p:nvSpPr>
          <p:cNvPr id="14" name="Google Shape;14;p52"/>
          <p:cNvSpPr/>
          <p:nvPr/>
        </p:nvSpPr>
        <p:spPr>
          <a:xfrm>
            <a:off x="0" y="12719268"/>
            <a:ext cx="24377650" cy="9144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599"/>
              <a:buFont typeface="Arial"/>
              <a:buNone/>
            </a:pPr>
            <a:endParaRPr sz="3599" b="0" i="0" u="none" strike="noStrike" cap="none">
              <a:solidFill>
                <a:srgbClr val="FFFFFF"/>
              </a:solidFill>
              <a:latin typeface="Lato"/>
              <a:ea typeface="Lato"/>
              <a:cs typeface="Lato"/>
              <a:sym typeface="Lato"/>
            </a:endParaRPr>
          </a:p>
        </p:txBody>
      </p:sp>
      <p:sp>
        <p:nvSpPr>
          <p:cNvPr id="15" name="Google Shape;15;p52"/>
          <p:cNvSpPr txBox="1"/>
          <p:nvPr/>
        </p:nvSpPr>
        <p:spPr>
          <a:xfrm>
            <a:off x="1223138" y="13059061"/>
            <a:ext cx="22340247" cy="430887"/>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FFFFFF"/>
              </a:buClr>
              <a:buSzPts val="2800"/>
              <a:buFont typeface="Arial"/>
              <a:buNone/>
            </a:pPr>
            <a:r>
              <a:rPr lang="en-CA" sz="2800" b="0" i="0" u="none" strike="noStrike" cap="none">
                <a:solidFill>
                  <a:srgbClr val="FFFFFF"/>
                </a:solidFill>
                <a:latin typeface="Lato Black"/>
                <a:ea typeface="Lato Black"/>
                <a:cs typeface="Lato Black"/>
                <a:sym typeface="Lato Black"/>
              </a:rPr>
              <a:t>ERAS</a:t>
            </a:r>
            <a:r>
              <a:rPr lang="en-CA" sz="2800" b="0" i="1" u="none" strike="noStrike" cap="none" baseline="30000">
                <a:solidFill>
                  <a:srgbClr val="FFFFFF"/>
                </a:solidFill>
                <a:latin typeface="Arial"/>
                <a:ea typeface="Arial"/>
                <a:cs typeface="Arial"/>
                <a:sym typeface="Arial"/>
              </a:rPr>
              <a:t>®</a:t>
            </a:r>
            <a:r>
              <a:rPr lang="en-CA" sz="2800" b="0" i="0" u="none" strike="noStrike" cap="none">
                <a:solidFill>
                  <a:srgbClr val="FFFFFF"/>
                </a:solidFill>
                <a:latin typeface="Lato Black"/>
                <a:ea typeface="Lato Black"/>
                <a:cs typeface="Lato Black"/>
                <a:sym typeface="Lato Black"/>
              </a:rPr>
              <a:t> Cardiac </a:t>
            </a:r>
            <a:r>
              <a:rPr lang="en-CA" sz="2800" b="0" i="0" u="none" strike="noStrike" cap="none">
                <a:solidFill>
                  <a:schemeClr val="lt1"/>
                </a:solidFill>
                <a:latin typeface="Lato Black"/>
                <a:ea typeface="Lato Black"/>
                <a:cs typeface="Lato Black"/>
                <a:sym typeface="Lato Black"/>
              </a:rPr>
              <a:t>Society</a:t>
            </a:r>
            <a:r>
              <a:rPr lang="en-CA" sz="2800" b="0" i="0" u="none" strike="noStrike" cap="none">
                <a:solidFill>
                  <a:srgbClr val="FFFFFF"/>
                </a:solidFill>
                <a:latin typeface="Lato Black"/>
                <a:ea typeface="Lato Black"/>
                <a:cs typeface="Lato Black"/>
                <a:sym typeface="Lato Black"/>
              </a:rPr>
              <a:t>   </a:t>
            </a:r>
            <a:r>
              <a:rPr lang="en-CA" sz="2800" b="0" i="1" u="none" strike="noStrike" cap="none">
                <a:solidFill>
                  <a:srgbClr val="FFFFFF"/>
                </a:solidFill>
                <a:latin typeface="Lato Light"/>
                <a:ea typeface="Lato Light"/>
                <a:cs typeface="Lato Light"/>
                <a:sym typeface="Lato Light"/>
              </a:rPr>
              <a:t>Perfecting</a:t>
            </a:r>
            <a:r>
              <a:rPr lang="en-CA" sz="2400" b="0" i="1" u="none" strike="noStrike" cap="none">
                <a:solidFill>
                  <a:srgbClr val="FFFFFF"/>
                </a:solidFill>
                <a:latin typeface="Lato Light"/>
                <a:ea typeface="Lato Light"/>
                <a:cs typeface="Lato Light"/>
                <a:sym typeface="Lato Light"/>
              </a:rPr>
              <a:t> the Surgical Journey</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6_Layout 1">
  <p:cSld name="6_Layout 1">
    <p:spTree>
      <p:nvGrpSpPr>
        <p:cNvPr id="1" name="Shape 77"/>
        <p:cNvGrpSpPr/>
        <p:nvPr/>
      </p:nvGrpSpPr>
      <p:grpSpPr>
        <a:xfrm>
          <a:off x="0" y="0"/>
          <a:ext cx="0" cy="0"/>
          <a:chOff x="0" y="0"/>
          <a:chExt cx="0" cy="0"/>
        </a:xfrm>
      </p:grpSpPr>
      <p:sp>
        <p:nvSpPr>
          <p:cNvPr id="78" name="Google Shape;78;p61"/>
          <p:cNvSpPr>
            <a:spLocks noGrp="1"/>
          </p:cNvSpPr>
          <p:nvPr>
            <p:ph type="pic" idx="2"/>
          </p:nvPr>
        </p:nvSpPr>
        <p:spPr>
          <a:xfrm>
            <a:off x="9124638" y="0"/>
            <a:ext cx="15253013" cy="12666588"/>
          </a:xfrm>
          <a:prstGeom prst="rect">
            <a:avLst/>
          </a:prstGeom>
          <a:noFill/>
          <a:ln>
            <a:noFill/>
          </a:ln>
        </p:spPr>
      </p:sp>
      <p:sp>
        <p:nvSpPr>
          <p:cNvPr id="79" name="Google Shape;79;p61"/>
          <p:cNvSpPr/>
          <p:nvPr/>
        </p:nvSpPr>
        <p:spPr>
          <a:xfrm>
            <a:off x="0" y="12801600"/>
            <a:ext cx="24377650" cy="914400"/>
          </a:xfrm>
          <a:prstGeom prst="rect">
            <a:avLst/>
          </a:prstGeom>
          <a:solidFill>
            <a:srgbClr val="20428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599"/>
              <a:buFont typeface="Arial"/>
              <a:buNone/>
            </a:pPr>
            <a:endParaRPr sz="3599" b="0" i="0" u="none" strike="noStrike" cap="none">
              <a:solidFill>
                <a:srgbClr val="FFFFFF"/>
              </a:solidFill>
              <a:latin typeface="Lato"/>
              <a:ea typeface="Lato"/>
              <a:cs typeface="Lato"/>
              <a:sym typeface="Lato"/>
            </a:endParaRPr>
          </a:p>
        </p:txBody>
      </p:sp>
      <p:sp>
        <p:nvSpPr>
          <p:cNvPr id="80" name="Google Shape;80;p61"/>
          <p:cNvSpPr/>
          <p:nvPr/>
        </p:nvSpPr>
        <p:spPr>
          <a:xfrm>
            <a:off x="0" y="12719268"/>
            <a:ext cx="24377650" cy="9144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599"/>
              <a:buFont typeface="Arial"/>
              <a:buNone/>
            </a:pPr>
            <a:endParaRPr sz="3599" b="0" i="0" u="none" strike="noStrike" cap="none">
              <a:solidFill>
                <a:srgbClr val="FFFFFF"/>
              </a:solidFill>
              <a:latin typeface="Lato"/>
              <a:ea typeface="Lato"/>
              <a:cs typeface="Lato"/>
              <a:sym typeface="Lato"/>
            </a:endParaRPr>
          </a:p>
        </p:txBody>
      </p:sp>
      <p:sp>
        <p:nvSpPr>
          <p:cNvPr id="81" name="Google Shape;81;p61"/>
          <p:cNvSpPr txBox="1"/>
          <p:nvPr/>
        </p:nvSpPr>
        <p:spPr>
          <a:xfrm>
            <a:off x="1223138" y="13059061"/>
            <a:ext cx="22340247" cy="430887"/>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FFFFFF"/>
              </a:buClr>
              <a:buSzPts val="2800"/>
              <a:buFont typeface="Arial"/>
              <a:buNone/>
            </a:pPr>
            <a:r>
              <a:rPr lang="en-CA" sz="2800" b="0" i="0" u="none" strike="noStrike" cap="none">
                <a:solidFill>
                  <a:srgbClr val="FFFFFF"/>
                </a:solidFill>
                <a:latin typeface="Lato Black"/>
                <a:ea typeface="Lato Black"/>
                <a:cs typeface="Lato Black"/>
                <a:sym typeface="Lato Black"/>
              </a:rPr>
              <a:t>ERAS</a:t>
            </a:r>
            <a:r>
              <a:rPr lang="en-CA" sz="2800" b="0" i="1" u="none" strike="noStrike" cap="none" baseline="30000">
                <a:solidFill>
                  <a:srgbClr val="FFFFFF"/>
                </a:solidFill>
                <a:latin typeface="Arial"/>
                <a:ea typeface="Arial"/>
                <a:cs typeface="Arial"/>
                <a:sym typeface="Arial"/>
              </a:rPr>
              <a:t>®</a:t>
            </a:r>
            <a:r>
              <a:rPr lang="en-CA" sz="2800" b="0" i="0" u="none" strike="noStrike" cap="none">
                <a:solidFill>
                  <a:srgbClr val="FFFFFF"/>
                </a:solidFill>
                <a:latin typeface="Lato Black"/>
                <a:ea typeface="Lato Black"/>
                <a:cs typeface="Lato Black"/>
                <a:sym typeface="Lato Black"/>
              </a:rPr>
              <a:t> Cardiac </a:t>
            </a:r>
            <a:r>
              <a:rPr lang="en-CA" sz="2800" b="0" i="0" u="none" strike="noStrike" cap="none">
                <a:solidFill>
                  <a:schemeClr val="lt1"/>
                </a:solidFill>
                <a:latin typeface="Lato Black"/>
                <a:ea typeface="Lato Black"/>
                <a:cs typeface="Lato Black"/>
                <a:sym typeface="Lato Black"/>
              </a:rPr>
              <a:t>Society</a:t>
            </a:r>
            <a:r>
              <a:rPr lang="en-CA" sz="2800" b="0" i="0" u="none" strike="noStrike" cap="none">
                <a:solidFill>
                  <a:srgbClr val="FFFFFF"/>
                </a:solidFill>
                <a:latin typeface="Lato Black"/>
                <a:ea typeface="Lato Black"/>
                <a:cs typeface="Lato Black"/>
                <a:sym typeface="Lato Black"/>
              </a:rPr>
              <a:t>   </a:t>
            </a:r>
            <a:r>
              <a:rPr lang="en-CA" sz="2800" b="0" i="1" u="none" strike="noStrike" cap="none">
                <a:solidFill>
                  <a:srgbClr val="FFFFFF"/>
                </a:solidFill>
                <a:latin typeface="Lato Light"/>
                <a:ea typeface="Lato Light"/>
                <a:cs typeface="Lato Light"/>
                <a:sym typeface="Lato Light"/>
              </a:rPr>
              <a:t>Perfecting the Surgical Journey</a:t>
            </a:r>
            <a:endParaRPr sz="1400" b="0" i="0" u="none" strike="noStrike" cap="none">
              <a:solidFill>
                <a:srgbClr val="000000"/>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84">
          <p15:clr>
            <a:srgbClr val="FBAE40"/>
          </p15:clr>
        </p15:guide>
        <p15:guide id="4" pos="7296">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2_Blue">
  <p:cSld name="2_Blue">
    <p:bg>
      <p:bgPr>
        <a:solidFill>
          <a:schemeClr val="accent1"/>
        </a:solidFill>
        <a:effectLst/>
      </p:bgPr>
    </p:bg>
    <p:spTree>
      <p:nvGrpSpPr>
        <p:cNvPr id="1" name="Shape 82"/>
        <p:cNvGrpSpPr/>
        <p:nvPr/>
      </p:nvGrpSpPr>
      <p:grpSpPr>
        <a:xfrm>
          <a:off x="0" y="0"/>
          <a:ext cx="0" cy="0"/>
          <a:chOff x="0" y="0"/>
          <a:chExt cx="0" cy="0"/>
        </a:xfrm>
      </p:grpSpPr>
      <p:sp>
        <p:nvSpPr>
          <p:cNvPr id="83" name="Google Shape;83;p62"/>
          <p:cNvSpPr>
            <a:spLocks noGrp="1"/>
          </p:cNvSpPr>
          <p:nvPr>
            <p:ph type="pic" idx="2"/>
          </p:nvPr>
        </p:nvSpPr>
        <p:spPr>
          <a:xfrm>
            <a:off x="2" y="0"/>
            <a:ext cx="12188825" cy="12691136"/>
          </a:xfrm>
          <a:prstGeom prst="rect">
            <a:avLst/>
          </a:prstGeom>
          <a:noFill/>
          <a:ln>
            <a:noFill/>
          </a:ln>
        </p:spPr>
      </p:sp>
      <p:sp>
        <p:nvSpPr>
          <p:cNvPr id="84" name="Google Shape;84;p62"/>
          <p:cNvSpPr/>
          <p:nvPr/>
        </p:nvSpPr>
        <p:spPr>
          <a:xfrm>
            <a:off x="-8234" y="12748098"/>
            <a:ext cx="24377650" cy="9144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599"/>
              <a:buFont typeface="Arial"/>
              <a:buNone/>
            </a:pPr>
            <a:endParaRPr sz="3599" b="0" i="0" u="none" strike="noStrike" cap="none">
              <a:solidFill>
                <a:srgbClr val="FFFFFF"/>
              </a:solidFill>
              <a:latin typeface="Lato"/>
              <a:ea typeface="Lato"/>
              <a:cs typeface="Lato"/>
              <a:sym typeface="Lato"/>
            </a:endParaRPr>
          </a:p>
        </p:txBody>
      </p:sp>
      <p:sp>
        <p:nvSpPr>
          <p:cNvPr id="85" name="Google Shape;85;p62"/>
          <p:cNvSpPr/>
          <p:nvPr/>
        </p:nvSpPr>
        <p:spPr>
          <a:xfrm>
            <a:off x="0" y="12801600"/>
            <a:ext cx="24377650" cy="9144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599"/>
              <a:buFont typeface="Arial"/>
              <a:buNone/>
            </a:pPr>
            <a:endParaRPr sz="3599" b="0" i="0" u="none" strike="noStrike" cap="none">
              <a:solidFill>
                <a:srgbClr val="FFFFFF"/>
              </a:solidFill>
              <a:latin typeface="Lato"/>
              <a:ea typeface="Lato"/>
              <a:cs typeface="Lato"/>
              <a:sym typeface="Lato"/>
            </a:endParaRPr>
          </a:p>
        </p:txBody>
      </p:sp>
      <p:sp>
        <p:nvSpPr>
          <p:cNvPr id="86" name="Google Shape;86;p62"/>
          <p:cNvSpPr txBox="1"/>
          <p:nvPr/>
        </p:nvSpPr>
        <p:spPr>
          <a:xfrm>
            <a:off x="1223138" y="13059061"/>
            <a:ext cx="22340247" cy="430887"/>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173160"/>
              </a:buClr>
              <a:buSzPts val="2800"/>
              <a:buFont typeface="Arial"/>
              <a:buNone/>
            </a:pPr>
            <a:r>
              <a:rPr lang="en-CA" sz="2800" b="0" i="0" u="none" strike="noStrike" cap="none">
                <a:solidFill>
                  <a:srgbClr val="173160"/>
                </a:solidFill>
                <a:latin typeface="Lato Black"/>
                <a:ea typeface="Lato Black"/>
                <a:cs typeface="Lato Black"/>
                <a:sym typeface="Lato Black"/>
              </a:rPr>
              <a:t>ERAS</a:t>
            </a:r>
            <a:r>
              <a:rPr lang="en-CA" sz="2800" b="0" i="1" u="none" strike="noStrike" cap="none" baseline="30000">
                <a:solidFill>
                  <a:srgbClr val="173160"/>
                </a:solidFill>
                <a:latin typeface="Arial"/>
                <a:ea typeface="Arial"/>
                <a:cs typeface="Arial"/>
                <a:sym typeface="Arial"/>
              </a:rPr>
              <a:t>®</a:t>
            </a:r>
            <a:r>
              <a:rPr lang="en-CA" sz="2800" b="0" i="0" u="none" strike="noStrike" cap="none">
                <a:solidFill>
                  <a:srgbClr val="173160"/>
                </a:solidFill>
                <a:latin typeface="Lato Black"/>
                <a:ea typeface="Lato Black"/>
                <a:cs typeface="Lato Black"/>
                <a:sym typeface="Lato Black"/>
              </a:rPr>
              <a:t> Cardiac Society   </a:t>
            </a:r>
            <a:r>
              <a:rPr lang="en-CA" sz="2800" b="0" i="1" u="none" strike="noStrike" cap="none">
                <a:solidFill>
                  <a:srgbClr val="173160"/>
                </a:solidFill>
                <a:latin typeface="Lato Light"/>
                <a:ea typeface="Lato Light"/>
                <a:cs typeface="Lato Light"/>
                <a:sym typeface="Lato Light"/>
              </a:rPr>
              <a:t>Perfecting the Surgical Journey</a:t>
            </a:r>
            <a:endParaRPr sz="1400" b="0" i="0" u="none" strike="noStrike" cap="none">
              <a:solidFill>
                <a:srgbClr val="000000"/>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16"/>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6_Blue">
  <p:cSld name="6_Blue">
    <p:bg>
      <p:bgPr>
        <a:solidFill>
          <a:schemeClr val="accent1"/>
        </a:solidFill>
        <a:effectLst/>
      </p:bgPr>
    </p:bg>
    <p:spTree>
      <p:nvGrpSpPr>
        <p:cNvPr id="1" name="Shape 17"/>
        <p:cNvGrpSpPr/>
        <p:nvPr/>
      </p:nvGrpSpPr>
      <p:grpSpPr>
        <a:xfrm>
          <a:off x="0" y="0"/>
          <a:ext cx="0" cy="0"/>
          <a:chOff x="0" y="0"/>
          <a:chExt cx="0" cy="0"/>
        </a:xfrm>
      </p:grpSpPr>
      <p:sp>
        <p:nvSpPr>
          <p:cNvPr id="18" name="Google Shape;18;p54"/>
          <p:cNvSpPr>
            <a:spLocks noGrp="1"/>
          </p:cNvSpPr>
          <p:nvPr>
            <p:ph type="pic" idx="2"/>
          </p:nvPr>
        </p:nvSpPr>
        <p:spPr>
          <a:xfrm>
            <a:off x="-2" y="0"/>
            <a:ext cx="11427023" cy="12715684"/>
          </a:xfrm>
          <a:prstGeom prst="rect">
            <a:avLst/>
          </a:prstGeom>
          <a:noFill/>
          <a:ln>
            <a:noFill/>
          </a:ln>
        </p:spPr>
      </p:sp>
      <p:sp>
        <p:nvSpPr>
          <p:cNvPr id="19" name="Google Shape;19;p54"/>
          <p:cNvSpPr/>
          <p:nvPr/>
        </p:nvSpPr>
        <p:spPr>
          <a:xfrm>
            <a:off x="0" y="12719268"/>
            <a:ext cx="24377650" cy="9144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599"/>
              <a:buFont typeface="Arial"/>
              <a:buNone/>
            </a:pPr>
            <a:endParaRPr sz="3599" b="0" i="0" u="none" strike="noStrike" cap="none">
              <a:solidFill>
                <a:srgbClr val="FFFFFF"/>
              </a:solidFill>
              <a:latin typeface="Lato"/>
              <a:ea typeface="Lato"/>
              <a:cs typeface="Lato"/>
              <a:sym typeface="Lato"/>
            </a:endParaRPr>
          </a:p>
        </p:txBody>
      </p:sp>
      <p:sp>
        <p:nvSpPr>
          <p:cNvPr id="20" name="Google Shape;20;p54"/>
          <p:cNvSpPr/>
          <p:nvPr/>
        </p:nvSpPr>
        <p:spPr>
          <a:xfrm>
            <a:off x="0" y="12801600"/>
            <a:ext cx="24377650" cy="9144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599"/>
              <a:buFont typeface="Arial"/>
              <a:buNone/>
            </a:pPr>
            <a:endParaRPr sz="3599" b="0" i="0" u="none" strike="noStrike" cap="none">
              <a:solidFill>
                <a:srgbClr val="FFFFFF"/>
              </a:solidFill>
              <a:latin typeface="Lato"/>
              <a:ea typeface="Lato"/>
              <a:cs typeface="Lato"/>
              <a:sym typeface="Lato"/>
            </a:endParaRPr>
          </a:p>
        </p:txBody>
      </p:sp>
      <p:sp>
        <p:nvSpPr>
          <p:cNvPr id="21" name="Google Shape;21;p54"/>
          <p:cNvSpPr txBox="1"/>
          <p:nvPr/>
        </p:nvSpPr>
        <p:spPr>
          <a:xfrm>
            <a:off x="1223138" y="13059061"/>
            <a:ext cx="22340247" cy="430887"/>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173160"/>
              </a:buClr>
              <a:buSzPts val="2800"/>
              <a:buFont typeface="Arial"/>
              <a:buNone/>
            </a:pPr>
            <a:r>
              <a:rPr lang="en-CA" sz="2800" b="0" i="0" u="none" strike="noStrike" cap="none">
                <a:solidFill>
                  <a:srgbClr val="173160"/>
                </a:solidFill>
                <a:latin typeface="Lato Black"/>
                <a:ea typeface="Lato Black"/>
                <a:cs typeface="Lato Black"/>
                <a:sym typeface="Lato Black"/>
              </a:rPr>
              <a:t>ERAS</a:t>
            </a:r>
            <a:r>
              <a:rPr lang="en-CA" sz="2800" b="0" i="1" u="none" strike="noStrike" cap="none" baseline="30000">
                <a:solidFill>
                  <a:srgbClr val="173160"/>
                </a:solidFill>
                <a:latin typeface="Lato Black"/>
                <a:ea typeface="Lato Black"/>
                <a:cs typeface="Lato Black"/>
                <a:sym typeface="Lato Black"/>
              </a:rPr>
              <a:t>®</a:t>
            </a:r>
            <a:r>
              <a:rPr lang="en-CA" sz="2800" b="0" i="0" u="none" strike="noStrike" cap="none">
                <a:solidFill>
                  <a:srgbClr val="173160"/>
                </a:solidFill>
                <a:latin typeface="Lato Black"/>
                <a:ea typeface="Lato Black"/>
                <a:cs typeface="Lato Black"/>
                <a:sym typeface="Lato Black"/>
              </a:rPr>
              <a:t> Cardiac Society   </a:t>
            </a:r>
            <a:r>
              <a:rPr lang="en-CA" sz="2800" b="0" i="1" u="none" strike="noStrike" cap="none">
                <a:solidFill>
                  <a:srgbClr val="173160"/>
                </a:solidFill>
                <a:latin typeface="Lato"/>
                <a:ea typeface="Lato"/>
                <a:cs typeface="Lato"/>
                <a:sym typeface="Lato"/>
              </a:rPr>
              <a:t>Perfecting the Surgical Journey</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Blue">
  <p:cSld name="1_Blue">
    <p:bg>
      <p:bgPr>
        <a:solidFill>
          <a:schemeClr val="accent1"/>
        </a:solidFill>
        <a:effectLst/>
      </p:bgPr>
    </p:bg>
    <p:spTree>
      <p:nvGrpSpPr>
        <p:cNvPr id="1" name="Shape 22"/>
        <p:cNvGrpSpPr/>
        <p:nvPr/>
      </p:nvGrpSpPr>
      <p:grpSpPr>
        <a:xfrm>
          <a:off x="0" y="0"/>
          <a:ext cx="0" cy="0"/>
          <a:chOff x="0" y="0"/>
          <a:chExt cx="0" cy="0"/>
        </a:xfrm>
      </p:grpSpPr>
      <p:sp>
        <p:nvSpPr>
          <p:cNvPr id="23" name="Google Shape;23;p55"/>
          <p:cNvSpPr/>
          <p:nvPr/>
        </p:nvSpPr>
        <p:spPr>
          <a:xfrm>
            <a:off x="0" y="12801600"/>
            <a:ext cx="24377650" cy="9144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599"/>
              <a:buFont typeface="Arial"/>
              <a:buNone/>
            </a:pPr>
            <a:endParaRPr sz="3599" b="0" i="0" u="none" strike="noStrike" cap="none">
              <a:solidFill>
                <a:srgbClr val="FFFFFF"/>
              </a:solidFill>
              <a:latin typeface="Lato"/>
              <a:ea typeface="Lato"/>
              <a:cs typeface="Lato"/>
              <a:sym typeface="Lato"/>
            </a:endParaRPr>
          </a:p>
        </p:txBody>
      </p:sp>
      <p:sp>
        <p:nvSpPr>
          <p:cNvPr id="24" name="Google Shape;24;p55"/>
          <p:cNvSpPr>
            <a:spLocks noGrp="1"/>
          </p:cNvSpPr>
          <p:nvPr>
            <p:ph type="pic" idx="2"/>
          </p:nvPr>
        </p:nvSpPr>
        <p:spPr>
          <a:xfrm>
            <a:off x="641103" y="641269"/>
            <a:ext cx="23095448" cy="11632558"/>
          </a:xfrm>
          <a:prstGeom prst="rect">
            <a:avLst/>
          </a:prstGeom>
          <a:noFill/>
          <a:ln>
            <a:noFill/>
          </a:ln>
        </p:spPr>
      </p:sp>
      <p:sp>
        <p:nvSpPr>
          <p:cNvPr id="25" name="Google Shape;25;p55"/>
          <p:cNvSpPr/>
          <p:nvPr/>
        </p:nvSpPr>
        <p:spPr>
          <a:xfrm>
            <a:off x="0" y="12719268"/>
            <a:ext cx="24377650" cy="9144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599"/>
              <a:buFont typeface="Arial"/>
              <a:buNone/>
            </a:pPr>
            <a:endParaRPr sz="3599" b="0" i="0" u="none" strike="noStrike" cap="none">
              <a:solidFill>
                <a:srgbClr val="FFFFFF"/>
              </a:solidFill>
              <a:latin typeface="Lato"/>
              <a:ea typeface="Lato"/>
              <a:cs typeface="Lato"/>
              <a:sym typeface="Lato"/>
            </a:endParaRPr>
          </a:p>
        </p:txBody>
      </p:sp>
      <p:sp>
        <p:nvSpPr>
          <p:cNvPr id="26" name="Google Shape;26;p55"/>
          <p:cNvSpPr txBox="1"/>
          <p:nvPr/>
        </p:nvSpPr>
        <p:spPr>
          <a:xfrm>
            <a:off x="1223138" y="13059061"/>
            <a:ext cx="22340247" cy="430887"/>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173160"/>
              </a:buClr>
              <a:buSzPts val="2800"/>
              <a:buFont typeface="Arial"/>
              <a:buNone/>
            </a:pPr>
            <a:r>
              <a:rPr lang="en-CA" sz="2800" b="0" i="0" u="none" strike="noStrike" cap="none">
                <a:solidFill>
                  <a:srgbClr val="173160"/>
                </a:solidFill>
                <a:latin typeface="Lato Black"/>
                <a:ea typeface="Lato Black"/>
                <a:cs typeface="Lato Black"/>
                <a:sym typeface="Lato Black"/>
              </a:rPr>
              <a:t>ERAS</a:t>
            </a:r>
            <a:r>
              <a:rPr lang="en-CA" sz="2800" b="0" i="1" u="none" strike="noStrike" cap="none" baseline="30000">
                <a:solidFill>
                  <a:srgbClr val="173160"/>
                </a:solidFill>
                <a:latin typeface="Arial"/>
                <a:ea typeface="Arial"/>
                <a:cs typeface="Arial"/>
                <a:sym typeface="Arial"/>
              </a:rPr>
              <a:t>®</a:t>
            </a:r>
            <a:r>
              <a:rPr lang="en-CA" sz="2800" b="0" i="0" u="none" strike="noStrike" cap="none">
                <a:solidFill>
                  <a:srgbClr val="173160"/>
                </a:solidFill>
                <a:latin typeface="Lato Black"/>
                <a:ea typeface="Lato Black"/>
                <a:cs typeface="Lato Black"/>
                <a:sym typeface="Lato Black"/>
              </a:rPr>
              <a:t> Cardiac Society   </a:t>
            </a:r>
            <a:r>
              <a:rPr lang="en-CA" sz="2800" b="0" i="1" u="none" strike="noStrike" cap="none">
                <a:solidFill>
                  <a:srgbClr val="173160"/>
                </a:solidFill>
                <a:latin typeface="Lato Light"/>
                <a:ea typeface="Lato Light"/>
                <a:cs typeface="Lato Light"/>
                <a:sym typeface="Lato Light"/>
              </a:rPr>
              <a:t>Perfecting the Surgical Journey</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7"/>
        <p:cNvGrpSpPr/>
        <p:nvPr/>
      </p:nvGrpSpPr>
      <p:grpSpPr>
        <a:xfrm>
          <a:off x="0" y="0"/>
          <a:ext cx="0" cy="0"/>
          <a:chOff x="0" y="0"/>
          <a:chExt cx="0" cy="0"/>
        </a:xfrm>
      </p:grpSpPr>
      <p:sp>
        <p:nvSpPr>
          <p:cNvPr id="28" name="Google Shape;28;p56"/>
          <p:cNvSpPr/>
          <p:nvPr/>
        </p:nvSpPr>
        <p:spPr>
          <a:xfrm>
            <a:off x="0" y="-251568"/>
            <a:ext cx="24377650" cy="2011680"/>
          </a:xfrm>
          <a:prstGeom prst="rect">
            <a:avLst/>
          </a:prstGeom>
          <a:solidFill>
            <a:srgbClr val="20428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599"/>
              <a:buFont typeface="Arial"/>
              <a:buNone/>
            </a:pPr>
            <a:endParaRPr sz="3599" b="0" i="0" u="none" strike="noStrike" cap="none">
              <a:solidFill>
                <a:srgbClr val="FFFFFF"/>
              </a:solidFill>
              <a:latin typeface="Lato"/>
              <a:ea typeface="Lato"/>
              <a:cs typeface="Lato"/>
              <a:sym typeface="Lato"/>
            </a:endParaRPr>
          </a:p>
        </p:txBody>
      </p:sp>
      <p:sp>
        <p:nvSpPr>
          <p:cNvPr id="29" name="Google Shape;29;p56"/>
          <p:cNvSpPr/>
          <p:nvPr/>
        </p:nvSpPr>
        <p:spPr>
          <a:xfrm>
            <a:off x="20774972" y="-499920"/>
            <a:ext cx="1993109" cy="2063039"/>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99"/>
              <a:buFont typeface="Arial"/>
              <a:buNone/>
            </a:pPr>
            <a:endParaRPr sz="3599" b="0" i="0" u="none" strike="noStrike" cap="none">
              <a:solidFill>
                <a:srgbClr val="FFFFFF"/>
              </a:solidFill>
              <a:latin typeface="Lato"/>
              <a:ea typeface="Lato"/>
              <a:cs typeface="Lato"/>
              <a:sym typeface="Lato"/>
            </a:endParaRPr>
          </a:p>
        </p:txBody>
      </p:sp>
      <p:pic>
        <p:nvPicPr>
          <p:cNvPr id="30" name="Google Shape;30;p56" descr="A picture containing text, light&#10;&#10;Description automatically generated"/>
          <p:cNvPicPr preferRelativeResize="0"/>
          <p:nvPr/>
        </p:nvPicPr>
        <p:blipFill rotWithShape="1">
          <a:blip r:embed="rId2">
            <a:alphaModFix/>
          </a:blip>
          <a:srcRect/>
          <a:stretch/>
        </p:blipFill>
        <p:spPr>
          <a:xfrm>
            <a:off x="21040846" y="344321"/>
            <a:ext cx="1587892" cy="1065846"/>
          </a:xfrm>
          <a:prstGeom prst="rect">
            <a:avLst/>
          </a:prstGeom>
          <a:noFill/>
          <a:ln>
            <a:noFill/>
          </a:ln>
        </p:spPr>
      </p:pic>
      <p:sp>
        <p:nvSpPr>
          <p:cNvPr id="31" name="Google Shape;31;p56"/>
          <p:cNvSpPr txBox="1">
            <a:spLocks noGrp="1"/>
          </p:cNvSpPr>
          <p:nvPr>
            <p:ph type="title"/>
          </p:nvPr>
        </p:nvSpPr>
        <p:spPr>
          <a:xfrm>
            <a:off x="2412099" y="607922"/>
            <a:ext cx="18113012" cy="79583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399"/>
              <a:buFont typeface="Lato Black"/>
              <a:buNone/>
              <a:defRPr sz="4399">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56"/>
          <p:cNvSpPr/>
          <p:nvPr/>
        </p:nvSpPr>
        <p:spPr>
          <a:xfrm>
            <a:off x="0" y="12801600"/>
            <a:ext cx="24377650" cy="914400"/>
          </a:xfrm>
          <a:prstGeom prst="rect">
            <a:avLst/>
          </a:prstGeom>
          <a:solidFill>
            <a:srgbClr val="20428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599"/>
              <a:buFont typeface="Arial"/>
              <a:buNone/>
            </a:pPr>
            <a:endParaRPr sz="3599" b="0" i="0" u="none" strike="noStrike" cap="none">
              <a:solidFill>
                <a:srgbClr val="FFFFFF"/>
              </a:solidFill>
              <a:latin typeface="Lato"/>
              <a:ea typeface="Lato"/>
              <a:cs typeface="Lato"/>
              <a:sym typeface="Lato"/>
            </a:endParaRPr>
          </a:p>
        </p:txBody>
      </p:sp>
      <p:sp>
        <p:nvSpPr>
          <p:cNvPr id="33" name="Google Shape;33;p56"/>
          <p:cNvSpPr/>
          <p:nvPr/>
        </p:nvSpPr>
        <p:spPr>
          <a:xfrm>
            <a:off x="0" y="12719268"/>
            <a:ext cx="24377650" cy="9144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599"/>
              <a:buFont typeface="Arial"/>
              <a:buNone/>
            </a:pPr>
            <a:endParaRPr sz="3599" b="0" i="0" u="none" strike="noStrike" cap="none">
              <a:solidFill>
                <a:srgbClr val="FFFFFF"/>
              </a:solidFill>
              <a:latin typeface="Lato"/>
              <a:ea typeface="Lato"/>
              <a:cs typeface="Lato"/>
              <a:sym typeface="Lato"/>
            </a:endParaRPr>
          </a:p>
        </p:txBody>
      </p:sp>
      <p:sp>
        <p:nvSpPr>
          <p:cNvPr id="34" name="Google Shape;34;p56"/>
          <p:cNvSpPr txBox="1"/>
          <p:nvPr/>
        </p:nvSpPr>
        <p:spPr>
          <a:xfrm>
            <a:off x="1223138" y="13059060"/>
            <a:ext cx="22340247" cy="430887"/>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FFFFFF"/>
              </a:buClr>
              <a:buSzPts val="2800"/>
              <a:buFont typeface="Arial"/>
              <a:buNone/>
            </a:pPr>
            <a:r>
              <a:rPr lang="en-CA" sz="2800" b="0" i="0" u="none" strike="noStrike" cap="none">
                <a:solidFill>
                  <a:srgbClr val="FFFFFF"/>
                </a:solidFill>
                <a:latin typeface="Lato Black"/>
                <a:ea typeface="Lato Black"/>
                <a:cs typeface="Lato Black"/>
                <a:sym typeface="Lato Black"/>
              </a:rPr>
              <a:t>ERAS</a:t>
            </a:r>
            <a:r>
              <a:rPr lang="en-CA" sz="2800" b="0" i="1" u="none" strike="noStrike" cap="none" baseline="30000">
                <a:solidFill>
                  <a:srgbClr val="FFFFFF"/>
                </a:solidFill>
                <a:latin typeface="Arial"/>
                <a:ea typeface="Arial"/>
                <a:cs typeface="Arial"/>
                <a:sym typeface="Arial"/>
              </a:rPr>
              <a:t>®</a:t>
            </a:r>
            <a:r>
              <a:rPr lang="en-CA" sz="2800" b="0" i="0" u="none" strike="noStrike" cap="none">
                <a:solidFill>
                  <a:srgbClr val="FFFFFF"/>
                </a:solidFill>
                <a:latin typeface="Lato Black"/>
                <a:ea typeface="Lato Black"/>
                <a:cs typeface="Lato Black"/>
                <a:sym typeface="Lato Black"/>
              </a:rPr>
              <a:t> Cardiac </a:t>
            </a:r>
            <a:r>
              <a:rPr lang="en-CA" sz="2800" b="0" i="0" u="none" strike="noStrike" cap="none">
                <a:solidFill>
                  <a:schemeClr val="lt1"/>
                </a:solidFill>
                <a:latin typeface="Lato Black"/>
                <a:ea typeface="Lato Black"/>
                <a:cs typeface="Lato Black"/>
                <a:sym typeface="Lato Black"/>
              </a:rPr>
              <a:t>Society</a:t>
            </a:r>
            <a:r>
              <a:rPr lang="en-CA" sz="2800" b="0" i="0" u="none" strike="noStrike" cap="none">
                <a:solidFill>
                  <a:srgbClr val="FFFFFF"/>
                </a:solidFill>
                <a:latin typeface="Lato Black"/>
                <a:ea typeface="Lato Black"/>
                <a:cs typeface="Lato Black"/>
                <a:sym typeface="Lato Black"/>
              </a:rPr>
              <a:t>   </a:t>
            </a:r>
            <a:r>
              <a:rPr lang="en-CA" sz="2800" b="0" i="1" u="none" strike="noStrike" cap="none">
                <a:solidFill>
                  <a:srgbClr val="FFFFFF"/>
                </a:solidFill>
                <a:latin typeface="Lato Light"/>
                <a:ea typeface="Lato Light"/>
                <a:cs typeface="Lato Light"/>
                <a:sym typeface="Lato Light"/>
              </a:rPr>
              <a:t>Perfecting the Surgical Journey</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35"/>
        <p:cNvGrpSpPr/>
        <p:nvPr/>
      </p:nvGrpSpPr>
      <p:grpSpPr>
        <a:xfrm>
          <a:off x="0" y="0"/>
          <a:ext cx="0" cy="0"/>
          <a:chOff x="0" y="0"/>
          <a:chExt cx="0" cy="0"/>
        </a:xfrm>
      </p:grpSpPr>
      <p:sp>
        <p:nvSpPr>
          <p:cNvPr id="36" name="Google Shape;36;p57"/>
          <p:cNvSpPr/>
          <p:nvPr/>
        </p:nvSpPr>
        <p:spPr>
          <a:xfrm>
            <a:off x="0" y="-251568"/>
            <a:ext cx="24377650" cy="2011680"/>
          </a:xfrm>
          <a:prstGeom prst="rect">
            <a:avLst/>
          </a:prstGeom>
          <a:solidFill>
            <a:srgbClr val="04A5D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599"/>
              <a:buFont typeface="Arial"/>
              <a:buNone/>
            </a:pPr>
            <a:endParaRPr sz="3599" b="0" i="0" u="none" strike="noStrike" cap="none">
              <a:solidFill>
                <a:srgbClr val="FFFFFF"/>
              </a:solidFill>
              <a:latin typeface="Lato"/>
              <a:ea typeface="Lato"/>
              <a:cs typeface="Lato"/>
              <a:sym typeface="Lato"/>
            </a:endParaRPr>
          </a:p>
        </p:txBody>
      </p:sp>
      <p:sp>
        <p:nvSpPr>
          <p:cNvPr id="37" name="Google Shape;37;p57"/>
          <p:cNvSpPr/>
          <p:nvPr/>
        </p:nvSpPr>
        <p:spPr>
          <a:xfrm>
            <a:off x="20774972" y="-668215"/>
            <a:ext cx="1993109" cy="2231334"/>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99"/>
              <a:buFont typeface="Arial"/>
              <a:buNone/>
            </a:pPr>
            <a:endParaRPr sz="3599" b="0" i="0" u="none" strike="noStrike" cap="none">
              <a:solidFill>
                <a:srgbClr val="FFFFFF"/>
              </a:solidFill>
              <a:latin typeface="Lato"/>
              <a:ea typeface="Lato"/>
              <a:cs typeface="Lato"/>
              <a:sym typeface="Lato"/>
            </a:endParaRPr>
          </a:p>
        </p:txBody>
      </p:sp>
      <p:pic>
        <p:nvPicPr>
          <p:cNvPr id="38" name="Google Shape;38;p57" descr="A picture containing text, light&#10;&#10;Description automatically generated"/>
          <p:cNvPicPr preferRelativeResize="0"/>
          <p:nvPr/>
        </p:nvPicPr>
        <p:blipFill rotWithShape="1">
          <a:blip r:embed="rId2">
            <a:alphaModFix/>
          </a:blip>
          <a:srcRect/>
          <a:stretch/>
        </p:blipFill>
        <p:spPr>
          <a:xfrm>
            <a:off x="21040846" y="344321"/>
            <a:ext cx="1587892" cy="1065846"/>
          </a:xfrm>
          <a:prstGeom prst="rect">
            <a:avLst/>
          </a:prstGeom>
          <a:noFill/>
          <a:ln>
            <a:noFill/>
          </a:ln>
        </p:spPr>
      </p:pic>
      <p:sp>
        <p:nvSpPr>
          <p:cNvPr id="39" name="Google Shape;39;p57"/>
          <p:cNvSpPr txBox="1">
            <a:spLocks noGrp="1"/>
          </p:cNvSpPr>
          <p:nvPr>
            <p:ph type="title"/>
          </p:nvPr>
        </p:nvSpPr>
        <p:spPr>
          <a:xfrm>
            <a:off x="2412099" y="607922"/>
            <a:ext cx="18113012" cy="79583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399"/>
              <a:buFont typeface="Lato Black"/>
              <a:buNone/>
              <a:defRPr sz="4399">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57"/>
          <p:cNvSpPr/>
          <p:nvPr/>
        </p:nvSpPr>
        <p:spPr>
          <a:xfrm>
            <a:off x="0" y="12801600"/>
            <a:ext cx="24377650" cy="914400"/>
          </a:xfrm>
          <a:prstGeom prst="rect">
            <a:avLst/>
          </a:prstGeom>
          <a:solidFill>
            <a:srgbClr val="20428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599"/>
              <a:buFont typeface="Arial"/>
              <a:buNone/>
            </a:pPr>
            <a:endParaRPr sz="3599" b="0" i="0" u="none" strike="noStrike" cap="none">
              <a:solidFill>
                <a:srgbClr val="FFFFFF"/>
              </a:solidFill>
              <a:latin typeface="Lato"/>
              <a:ea typeface="Lato"/>
              <a:cs typeface="Lato"/>
              <a:sym typeface="Lato"/>
            </a:endParaRPr>
          </a:p>
        </p:txBody>
      </p:sp>
      <p:sp>
        <p:nvSpPr>
          <p:cNvPr id="41" name="Google Shape;41;p57"/>
          <p:cNvSpPr/>
          <p:nvPr/>
        </p:nvSpPr>
        <p:spPr>
          <a:xfrm>
            <a:off x="0" y="12719268"/>
            <a:ext cx="24377650" cy="9144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599"/>
              <a:buFont typeface="Arial"/>
              <a:buNone/>
            </a:pPr>
            <a:endParaRPr sz="3599" b="0" i="0" u="none" strike="noStrike" cap="none">
              <a:solidFill>
                <a:srgbClr val="FFFFFF"/>
              </a:solidFill>
              <a:latin typeface="Lato"/>
              <a:ea typeface="Lato"/>
              <a:cs typeface="Lato"/>
              <a:sym typeface="Lato"/>
            </a:endParaRPr>
          </a:p>
        </p:txBody>
      </p:sp>
      <p:sp>
        <p:nvSpPr>
          <p:cNvPr id="42" name="Google Shape;42;p57"/>
          <p:cNvSpPr txBox="1"/>
          <p:nvPr/>
        </p:nvSpPr>
        <p:spPr>
          <a:xfrm>
            <a:off x="1223138" y="13059060"/>
            <a:ext cx="22340247" cy="430887"/>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FFFFFF"/>
              </a:buClr>
              <a:buSzPts val="2800"/>
              <a:buFont typeface="Arial"/>
              <a:buNone/>
            </a:pPr>
            <a:r>
              <a:rPr lang="en-CA" sz="2800" b="0" i="0" u="none" strike="noStrike" cap="none">
                <a:solidFill>
                  <a:srgbClr val="FFFFFF"/>
                </a:solidFill>
                <a:latin typeface="Lato Black"/>
                <a:ea typeface="Lato Black"/>
                <a:cs typeface="Lato Black"/>
                <a:sym typeface="Lato Black"/>
              </a:rPr>
              <a:t>ERAS</a:t>
            </a:r>
            <a:r>
              <a:rPr lang="en-CA" sz="2800" b="0" i="1" u="none" strike="noStrike" cap="none" baseline="30000">
                <a:solidFill>
                  <a:srgbClr val="FFFFFF"/>
                </a:solidFill>
                <a:latin typeface="Arial"/>
                <a:ea typeface="Arial"/>
                <a:cs typeface="Arial"/>
                <a:sym typeface="Arial"/>
              </a:rPr>
              <a:t>®</a:t>
            </a:r>
            <a:r>
              <a:rPr lang="en-CA" sz="2800" b="0" i="0" u="none" strike="noStrike" cap="none">
                <a:solidFill>
                  <a:srgbClr val="FFFFFF"/>
                </a:solidFill>
                <a:latin typeface="Lato Black"/>
                <a:ea typeface="Lato Black"/>
                <a:cs typeface="Lato Black"/>
                <a:sym typeface="Lato Black"/>
              </a:rPr>
              <a:t> Cardiac </a:t>
            </a:r>
            <a:r>
              <a:rPr lang="en-CA" sz="2800" b="0" i="0" u="none" strike="noStrike" cap="none">
                <a:solidFill>
                  <a:schemeClr val="lt1"/>
                </a:solidFill>
                <a:latin typeface="Lato Black"/>
                <a:ea typeface="Lato Black"/>
                <a:cs typeface="Lato Black"/>
                <a:sym typeface="Lato Black"/>
              </a:rPr>
              <a:t>Society</a:t>
            </a:r>
            <a:r>
              <a:rPr lang="en-CA" sz="2800" b="0" i="0" u="none" strike="noStrike" cap="none">
                <a:solidFill>
                  <a:srgbClr val="FFFFFF"/>
                </a:solidFill>
                <a:latin typeface="Lato Black"/>
                <a:ea typeface="Lato Black"/>
                <a:cs typeface="Lato Black"/>
                <a:sym typeface="Lato Black"/>
              </a:rPr>
              <a:t>   </a:t>
            </a:r>
            <a:r>
              <a:rPr lang="en-CA" sz="2800" b="0" i="1" u="none" strike="noStrike" cap="none">
                <a:solidFill>
                  <a:srgbClr val="FFFFFF"/>
                </a:solidFill>
                <a:latin typeface="Lato Light"/>
                <a:ea typeface="Lato Light"/>
                <a:cs typeface="Lato Light"/>
                <a:sym typeface="Lato Light"/>
              </a:rPr>
              <a:t>Perfecting the Surgical Journey</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43"/>
        <p:cNvGrpSpPr/>
        <p:nvPr/>
      </p:nvGrpSpPr>
      <p:grpSpPr>
        <a:xfrm>
          <a:off x="0" y="0"/>
          <a:ext cx="0" cy="0"/>
          <a:chOff x="0" y="0"/>
          <a:chExt cx="0" cy="0"/>
        </a:xfrm>
      </p:grpSpPr>
      <p:sp>
        <p:nvSpPr>
          <p:cNvPr id="44" name="Google Shape;44;p58"/>
          <p:cNvSpPr/>
          <p:nvPr/>
        </p:nvSpPr>
        <p:spPr>
          <a:xfrm>
            <a:off x="0" y="-251568"/>
            <a:ext cx="24377650" cy="201168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599"/>
              <a:buFont typeface="Arial"/>
              <a:buNone/>
            </a:pPr>
            <a:endParaRPr sz="3599" b="0" i="0" u="none" strike="noStrike" cap="none">
              <a:solidFill>
                <a:srgbClr val="FFFFFF"/>
              </a:solidFill>
              <a:latin typeface="Lato"/>
              <a:ea typeface="Lato"/>
              <a:cs typeface="Lato"/>
              <a:sym typeface="Lato"/>
            </a:endParaRPr>
          </a:p>
        </p:txBody>
      </p:sp>
      <p:sp>
        <p:nvSpPr>
          <p:cNvPr id="45" name="Google Shape;45;p58"/>
          <p:cNvSpPr/>
          <p:nvPr/>
        </p:nvSpPr>
        <p:spPr>
          <a:xfrm>
            <a:off x="20774972" y="-791308"/>
            <a:ext cx="1993109" cy="2354427"/>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99"/>
              <a:buFont typeface="Arial"/>
              <a:buNone/>
            </a:pPr>
            <a:endParaRPr sz="3599" b="0" i="0" u="none" strike="noStrike" cap="none">
              <a:solidFill>
                <a:srgbClr val="FFFFFF"/>
              </a:solidFill>
              <a:latin typeface="Lato"/>
              <a:ea typeface="Lato"/>
              <a:cs typeface="Lato"/>
              <a:sym typeface="Lato"/>
            </a:endParaRPr>
          </a:p>
        </p:txBody>
      </p:sp>
      <p:pic>
        <p:nvPicPr>
          <p:cNvPr id="46" name="Google Shape;46;p58" descr="A picture containing text, light&#10;&#10;Description automatically generated"/>
          <p:cNvPicPr preferRelativeResize="0"/>
          <p:nvPr/>
        </p:nvPicPr>
        <p:blipFill rotWithShape="1">
          <a:blip r:embed="rId2">
            <a:alphaModFix/>
          </a:blip>
          <a:srcRect/>
          <a:stretch/>
        </p:blipFill>
        <p:spPr>
          <a:xfrm>
            <a:off x="21040846" y="344321"/>
            <a:ext cx="1587892" cy="1065846"/>
          </a:xfrm>
          <a:prstGeom prst="rect">
            <a:avLst/>
          </a:prstGeom>
          <a:noFill/>
          <a:ln>
            <a:noFill/>
          </a:ln>
        </p:spPr>
      </p:pic>
      <p:sp>
        <p:nvSpPr>
          <p:cNvPr id="47" name="Google Shape;47;p58"/>
          <p:cNvSpPr txBox="1">
            <a:spLocks noGrp="1"/>
          </p:cNvSpPr>
          <p:nvPr>
            <p:ph type="title"/>
          </p:nvPr>
        </p:nvSpPr>
        <p:spPr>
          <a:xfrm>
            <a:off x="2412099" y="607922"/>
            <a:ext cx="18113012" cy="79583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399"/>
              <a:buFont typeface="Lato Black"/>
              <a:buNone/>
              <a:defRPr sz="4399">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58"/>
          <p:cNvSpPr/>
          <p:nvPr/>
        </p:nvSpPr>
        <p:spPr>
          <a:xfrm>
            <a:off x="0" y="12801600"/>
            <a:ext cx="24377650" cy="914400"/>
          </a:xfrm>
          <a:prstGeom prst="rect">
            <a:avLst/>
          </a:prstGeom>
          <a:solidFill>
            <a:srgbClr val="20428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599"/>
              <a:buFont typeface="Arial"/>
              <a:buNone/>
            </a:pPr>
            <a:endParaRPr sz="3599" b="0" i="0" u="none" strike="noStrike" cap="none">
              <a:solidFill>
                <a:srgbClr val="FFFFFF"/>
              </a:solidFill>
              <a:latin typeface="Lato"/>
              <a:ea typeface="Lato"/>
              <a:cs typeface="Lato"/>
              <a:sym typeface="Lato"/>
            </a:endParaRPr>
          </a:p>
        </p:txBody>
      </p:sp>
      <p:sp>
        <p:nvSpPr>
          <p:cNvPr id="49" name="Google Shape;49;p58"/>
          <p:cNvSpPr/>
          <p:nvPr/>
        </p:nvSpPr>
        <p:spPr>
          <a:xfrm>
            <a:off x="0" y="12719268"/>
            <a:ext cx="24377650" cy="9144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599"/>
              <a:buFont typeface="Arial"/>
              <a:buNone/>
            </a:pPr>
            <a:endParaRPr sz="3599" b="0" i="0" u="none" strike="noStrike" cap="none">
              <a:solidFill>
                <a:srgbClr val="FFFFFF"/>
              </a:solidFill>
              <a:latin typeface="Lato"/>
              <a:ea typeface="Lato"/>
              <a:cs typeface="Lato"/>
              <a:sym typeface="Lato"/>
            </a:endParaRPr>
          </a:p>
        </p:txBody>
      </p:sp>
      <p:sp>
        <p:nvSpPr>
          <p:cNvPr id="50" name="Google Shape;50;p58"/>
          <p:cNvSpPr txBox="1"/>
          <p:nvPr/>
        </p:nvSpPr>
        <p:spPr>
          <a:xfrm>
            <a:off x="1223138" y="13059060"/>
            <a:ext cx="22340247" cy="430887"/>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FFFFFF"/>
              </a:buClr>
              <a:buSzPts val="2800"/>
              <a:buFont typeface="Arial"/>
              <a:buNone/>
            </a:pPr>
            <a:r>
              <a:rPr lang="en-CA" sz="2800" b="0" i="0" u="none" strike="noStrike" cap="none">
                <a:solidFill>
                  <a:srgbClr val="FFFFFF"/>
                </a:solidFill>
                <a:latin typeface="Lato Black"/>
                <a:ea typeface="Lato Black"/>
                <a:cs typeface="Lato Black"/>
                <a:sym typeface="Lato Black"/>
              </a:rPr>
              <a:t>ERAS</a:t>
            </a:r>
            <a:r>
              <a:rPr lang="en-CA" sz="2800" b="0" i="1" u="none" strike="noStrike" cap="none" baseline="30000">
                <a:solidFill>
                  <a:srgbClr val="FFFFFF"/>
                </a:solidFill>
                <a:latin typeface="Arial"/>
                <a:ea typeface="Arial"/>
                <a:cs typeface="Arial"/>
                <a:sym typeface="Arial"/>
              </a:rPr>
              <a:t>®</a:t>
            </a:r>
            <a:r>
              <a:rPr lang="en-CA" sz="2800" b="0" i="0" u="none" strike="noStrike" cap="none">
                <a:solidFill>
                  <a:srgbClr val="FFFFFF"/>
                </a:solidFill>
                <a:latin typeface="Lato Black"/>
                <a:ea typeface="Lato Black"/>
                <a:cs typeface="Lato Black"/>
                <a:sym typeface="Lato Black"/>
              </a:rPr>
              <a:t> Cardiac </a:t>
            </a:r>
            <a:r>
              <a:rPr lang="en-CA" sz="2800" b="0" i="0" u="none" strike="noStrike" cap="none">
                <a:solidFill>
                  <a:schemeClr val="lt1"/>
                </a:solidFill>
                <a:latin typeface="Lato Black"/>
                <a:ea typeface="Lato Black"/>
                <a:cs typeface="Lato Black"/>
                <a:sym typeface="Lato Black"/>
              </a:rPr>
              <a:t>Society</a:t>
            </a:r>
            <a:r>
              <a:rPr lang="en-CA" sz="2800" b="0" i="0" u="none" strike="noStrike" cap="none">
                <a:solidFill>
                  <a:srgbClr val="FFFFFF"/>
                </a:solidFill>
                <a:latin typeface="Lato Black"/>
                <a:ea typeface="Lato Black"/>
                <a:cs typeface="Lato Black"/>
                <a:sym typeface="Lato Black"/>
              </a:rPr>
              <a:t>   </a:t>
            </a:r>
            <a:r>
              <a:rPr lang="en-CA" sz="2800" b="0" i="1" u="none" strike="noStrike" cap="none">
                <a:solidFill>
                  <a:srgbClr val="FFFFFF"/>
                </a:solidFill>
                <a:latin typeface="Lato Light"/>
                <a:ea typeface="Lato Light"/>
                <a:cs typeface="Lato Light"/>
                <a:sym typeface="Lato Light"/>
              </a:rPr>
              <a:t>Perfecting the Surgical Journey</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Layout 1">
  <p:cSld name="1_Layout 1">
    <p:spTree>
      <p:nvGrpSpPr>
        <p:cNvPr id="1" name="Shape 51"/>
        <p:cNvGrpSpPr/>
        <p:nvPr/>
      </p:nvGrpSpPr>
      <p:grpSpPr>
        <a:xfrm>
          <a:off x="0" y="0"/>
          <a:ext cx="0" cy="0"/>
          <a:chOff x="0" y="0"/>
          <a:chExt cx="0" cy="0"/>
        </a:xfrm>
      </p:grpSpPr>
      <p:sp>
        <p:nvSpPr>
          <p:cNvPr id="52" name="Google Shape;52;p59"/>
          <p:cNvSpPr/>
          <p:nvPr/>
        </p:nvSpPr>
        <p:spPr>
          <a:xfrm>
            <a:off x="0" y="-208022"/>
            <a:ext cx="24377650" cy="2011680"/>
          </a:xfrm>
          <a:prstGeom prst="rect">
            <a:avLst/>
          </a:prstGeom>
          <a:solidFill>
            <a:srgbClr val="20428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599"/>
              <a:buFont typeface="Arial"/>
              <a:buNone/>
            </a:pPr>
            <a:endParaRPr sz="3599" b="0" i="0" u="none" strike="noStrike" cap="none">
              <a:solidFill>
                <a:srgbClr val="FFFFFF"/>
              </a:solidFill>
              <a:latin typeface="Lato"/>
              <a:ea typeface="Lato"/>
              <a:cs typeface="Lato"/>
              <a:sym typeface="Lato"/>
            </a:endParaRPr>
          </a:p>
        </p:txBody>
      </p:sp>
      <p:sp>
        <p:nvSpPr>
          <p:cNvPr id="53" name="Google Shape;53;p59"/>
          <p:cNvSpPr txBox="1">
            <a:spLocks noGrp="1"/>
          </p:cNvSpPr>
          <p:nvPr>
            <p:ph type="title"/>
          </p:nvPr>
        </p:nvSpPr>
        <p:spPr>
          <a:xfrm>
            <a:off x="2412100" y="607922"/>
            <a:ext cx="15808790" cy="79583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399"/>
              <a:buFont typeface="Lato Black"/>
              <a:buNone/>
              <a:defRPr sz="4399">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59"/>
          <p:cNvSpPr>
            <a:spLocks noGrp="1"/>
          </p:cNvSpPr>
          <p:nvPr>
            <p:ph type="pic" idx="2"/>
          </p:nvPr>
        </p:nvSpPr>
        <p:spPr>
          <a:xfrm>
            <a:off x="3" y="2256124"/>
            <a:ext cx="24377648" cy="6400800"/>
          </a:xfrm>
          <a:prstGeom prst="rect">
            <a:avLst/>
          </a:prstGeom>
          <a:noFill/>
          <a:ln>
            <a:noFill/>
          </a:ln>
        </p:spPr>
      </p:sp>
      <p:sp>
        <p:nvSpPr>
          <p:cNvPr id="55" name="Google Shape;55;p59"/>
          <p:cNvSpPr/>
          <p:nvPr/>
        </p:nvSpPr>
        <p:spPr>
          <a:xfrm>
            <a:off x="20829388" y="122329"/>
            <a:ext cx="1993109" cy="1451674"/>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99"/>
              <a:buFont typeface="Arial"/>
              <a:buNone/>
            </a:pPr>
            <a:endParaRPr sz="3599" b="0" i="0" u="none" strike="noStrike" cap="none">
              <a:solidFill>
                <a:srgbClr val="FFFFFF"/>
              </a:solidFill>
              <a:latin typeface="Lato"/>
              <a:ea typeface="Lato"/>
              <a:cs typeface="Lato"/>
              <a:sym typeface="Lato"/>
            </a:endParaRPr>
          </a:p>
        </p:txBody>
      </p:sp>
      <p:pic>
        <p:nvPicPr>
          <p:cNvPr id="56" name="Google Shape;56;p59" descr="A picture containing text, light&#10;&#10;Description automatically generated"/>
          <p:cNvPicPr preferRelativeResize="0"/>
          <p:nvPr/>
        </p:nvPicPr>
        <p:blipFill rotWithShape="1">
          <a:blip r:embed="rId2">
            <a:alphaModFix/>
          </a:blip>
          <a:srcRect/>
          <a:stretch/>
        </p:blipFill>
        <p:spPr>
          <a:xfrm>
            <a:off x="21040846" y="333437"/>
            <a:ext cx="1587892" cy="1065846"/>
          </a:xfrm>
          <a:prstGeom prst="rect">
            <a:avLst/>
          </a:prstGeom>
          <a:noFill/>
          <a:ln>
            <a:noFill/>
          </a:ln>
        </p:spPr>
      </p:pic>
      <p:sp>
        <p:nvSpPr>
          <p:cNvPr id="57" name="Google Shape;57;p59"/>
          <p:cNvSpPr/>
          <p:nvPr/>
        </p:nvSpPr>
        <p:spPr>
          <a:xfrm>
            <a:off x="0" y="-1198"/>
            <a:ext cx="24377650" cy="2011680"/>
          </a:xfrm>
          <a:prstGeom prst="rect">
            <a:avLst/>
          </a:prstGeom>
          <a:solidFill>
            <a:srgbClr val="20428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599"/>
              <a:buFont typeface="Arial"/>
              <a:buNone/>
            </a:pPr>
            <a:endParaRPr sz="3599" b="0" i="0" u="none" strike="noStrike" cap="none">
              <a:solidFill>
                <a:srgbClr val="FFFFFF"/>
              </a:solidFill>
              <a:latin typeface="Lato"/>
              <a:ea typeface="Lato"/>
              <a:cs typeface="Lato"/>
              <a:sym typeface="Lato"/>
            </a:endParaRPr>
          </a:p>
        </p:txBody>
      </p:sp>
      <p:sp>
        <p:nvSpPr>
          <p:cNvPr id="58" name="Google Shape;58;p59"/>
          <p:cNvSpPr txBox="1">
            <a:spLocks noGrp="1"/>
          </p:cNvSpPr>
          <p:nvPr>
            <p:ph type="title" idx="3"/>
          </p:nvPr>
        </p:nvSpPr>
        <p:spPr>
          <a:xfrm>
            <a:off x="2412100" y="607922"/>
            <a:ext cx="15808790" cy="79583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399"/>
              <a:buFont typeface="Lato Black"/>
              <a:buNone/>
              <a:defRPr sz="4399">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59"/>
          <p:cNvSpPr/>
          <p:nvPr/>
        </p:nvSpPr>
        <p:spPr>
          <a:xfrm>
            <a:off x="20829387" y="-650631"/>
            <a:ext cx="1993109" cy="2387922"/>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99"/>
              <a:buFont typeface="Arial"/>
              <a:buNone/>
            </a:pPr>
            <a:endParaRPr sz="3599" b="0" i="0" u="none" strike="noStrike" cap="none">
              <a:solidFill>
                <a:srgbClr val="FFFFFF"/>
              </a:solidFill>
              <a:latin typeface="Lato"/>
              <a:ea typeface="Lato"/>
              <a:cs typeface="Lato"/>
              <a:sym typeface="Lato"/>
            </a:endParaRPr>
          </a:p>
        </p:txBody>
      </p:sp>
      <p:pic>
        <p:nvPicPr>
          <p:cNvPr id="60" name="Google Shape;60;p59" descr="A picture containing text, light&#10;&#10;Description automatically generated"/>
          <p:cNvPicPr preferRelativeResize="0"/>
          <p:nvPr/>
        </p:nvPicPr>
        <p:blipFill rotWithShape="1">
          <a:blip r:embed="rId2">
            <a:alphaModFix/>
          </a:blip>
          <a:srcRect/>
          <a:stretch/>
        </p:blipFill>
        <p:spPr>
          <a:xfrm>
            <a:off x="21040845" y="507605"/>
            <a:ext cx="1587892" cy="1065846"/>
          </a:xfrm>
          <a:prstGeom prst="rect">
            <a:avLst/>
          </a:prstGeom>
          <a:noFill/>
          <a:ln>
            <a:noFill/>
          </a:ln>
        </p:spPr>
      </p:pic>
      <p:sp>
        <p:nvSpPr>
          <p:cNvPr id="61" name="Google Shape;61;p59"/>
          <p:cNvSpPr/>
          <p:nvPr/>
        </p:nvSpPr>
        <p:spPr>
          <a:xfrm>
            <a:off x="0" y="12801600"/>
            <a:ext cx="24377650" cy="914400"/>
          </a:xfrm>
          <a:prstGeom prst="rect">
            <a:avLst/>
          </a:prstGeom>
          <a:solidFill>
            <a:srgbClr val="20428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599"/>
              <a:buFont typeface="Arial"/>
              <a:buNone/>
            </a:pPr>
            <a:endParaRPr sz="3599" b="0" i="0" u="none" strike="noStrike" cap="none">
              <a:solidFill>
                <a:srgbClr val="FFFFFF"/>
              </a:solidFill>
              <a:latin typeface="Lato"/>
              <a:ea typeface="Lato"/>
              <a:cs typeface="Lato"/>
              <a:sym typeface="Lato"/>
            </a:endParaRPr>
          </a:p>
        </p:txBody>
      </p:sp>
      <p:sp>
        <p:nvSpPr>
          <p:cNvPr id="62" name="Google Shape;62;p59"/>
          <p:cNvSpPr/>
          <p:nvPr/>
        </p:nvSpPr>
        <p:spPr>
          <a:xfrm>
            <a:off x="0" y="12719268"/>
            <a:ext cx="24377650" cy="9144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599"/>
              <a:buFont typeface="Arial"/>
              <a:buNone/>
            </a:pPr>
            <a:endParaRPr sz="3599" b="0" i="0" u="none" strike="noStrike" cap="none">
              <a:solidFill>
                <a:srgbClr val="FFFFFF"/>
              </a:solidFill>
              <a:latin typeface="Lato"/>
              <a:ea typeface="Lato"/>
              <a:cs typeface="Lato"/>
              <a:sym typeface="Lato"/>
            </a:endParaRPr>
          </a:p>
        </p:txBody>
      </p:sp>
      <p:sp>
        <p:nvSpPr>
          <p:cNvPr id="63" name="Google Shape;63;p59"/>
          <p:cNvSpPr txBox="1"/>
          <p:nvPr/>
        </p:nvSpPr>
        <p:spPr>
          <a:xfrm>
            <a:off x="1223138" y="13059061"/>
            <a:ext cx="22340247" cy="430887"/>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FFFFFF"/>
              </a:buClr>
              <a:buSzPts val="2800"/>
              <a:buFont typeface="Arial"/>
              <a:buNone/>
            </a:pPr>
            <a:r>
              <a:rPr lang="en-CA" sz="2800" b="0" i="0" u="none" strike="noStrike" cap="none">
                <a:solidFill>
                  <a:srgbClr val="FFFFFF"/>
                </a:solidFill>
                <a:latin typeface="Lato Black"/>
                <a:ea typeface="Lato Black"/>
                <a:cs typeface="Lato Black"/>
                <a:sym typeface="Lato Black"/>
              </a:rPr>
              <a:t>ERAS</a:t>
            </a:r>
            <a:r>
              <a:rPr lang="en-CA" sz="2800" b="0" i="1" u="none" strike="noStrike" cap="none" baseline="30000">
                <a:solidFill>
                  <a:srgbClr val="FFFFFF"/>
                </a:solidFill>
                <a:latin typeface="Arial"/>
                <a:ea typeface="Arial"/>
                <a:cs typeface="Arial"/>
                <a:sym typeface="Arial"/>
              </a:rPr>
              <a:t>®</a:t>
            </a:r>
            <a:r>
              <a:rPr lang="en-CA" sz="2800" b="0" i="0" u="none" strike="noStrike" cap="none">
                <a:solidFill>
                  <a:srgbClr val="FFFFFF"/>
                </a:solidFill>
                <a:latin typeface="Lato Black"/>
                <a:ea typeface="Lato Black"/>
                <a:cs typeface="Lato Black"/>
                <a:sym typeface="Lato Black"/>
              </a:rPr>
              <a:t> Cardiac </a:t>
            </a:r>
            <a:r>
              <a:rPr lang="en-CA" sz="2800" b="0" i="0" u="none" strike="noStrike" cap="none">
                <a:solidFill>
                  <a:schemeClr val="lt1"/>
                </a:solidFill>
                <a:latin typeface="Lato Black"/>
                <a:ea typeface="Lato Black"/>
                <a:cs typeface="Lato Black"/>
                <a:sym typeface="Lato Black"/>
              </a:rPr>
              <a:t>Society</a:t>
            </a:r>
            <a:r>
              <a:rPr lang="en-CA" sz="2800" b="0" i="0" u="none" strike="noStrike" cap="none">
                <a:solidFill>
                  <a:srgbClr val="FFFFFF"/>
                </a:solidFill>
                <a:latin typeface="Lato Black"/>
                <a:ea typeface="Lato Black"/>
                <a:cs typeface="Lato Black"/>
                <a:sym typeface="Lato Black"/>
              </a:rPr>
              <a:t>   </a:t>
            </a:r>
            <a:r>
              <a:rPr lang="en-CA" sz="2800" b="0" i="1" u="none" strike="noStrike" cap="none">
                <a:solidFill>
                  <a:srgbClr val="FFFFFF"/>
                </a:solidFill>
                <a:latin typeface="Lato Light"/>
                <a:ea typeface="Lato Light"/>
                <a:cs typeface="Lato Light"/>
                <a:sym typeface="Lato Light"/>
              </a:rPr>
              <a:t>Perfecting the Surgical Journey</a:t>
            </a:r>
            <a:endParaRPr sz="1400" b="0" i="0" u="none" strike="noStrike" cap="none">
              <a:solidFill>
                <a:srgbClr val="000000"/>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84">
          <p15:clr>
            <a:srgbClr val="FBAE40"/>
          </p15:clr>
        </p15:guide>
        <p15:guide id="4" pos="72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2_Layout 1">
  <p:cSld name="2_Layout 1">
    <p:spTree>
      <p:nvGrpSpPr>
        <p:cNvPr id="1" name="Shape 64"/>
        <p:cNvGrpSpPr/>
        <p:nvPr/>
      </p:nvGrpSpPr>
      <p:grpSpPr>
        <a:xfrm>
          <a:off x="0" y="0"/>
          <a:ext cx="0" cy="0"/>
          <a:chOff x="0" y="0"/>
          <a:chExt cx="0" cy="0"/>
        </a:xfrm>
      </p:grpSpPr>
      <p:sp>
        <p:nvSpPr>
          <p:cNvPr id="65" name="Google Shape;65;p60"/>
          <p:cNvSpPr>
            <a:spLocks noGrp="1"/>
          </p:cNvSpPr>
          <p:nvPr>
            <p:ph type="pic" idx="2"/>
          </p:nvPr>
        </p:nvSpPr>
        <p:spPr>
          <a:xfrm>
            <a:off x="3" y="2005752"/>
            <a:ext cx="12188823" cy="10713516"/>
          </a:xfrm>
          <a:prstGeom prst="rect">
            <a:avLst/>
          </a:prstGeom>
          <a:noFill/>
          <a:ln>
            <a:noFill/>
          </a:ln>
        </p:spPr>
      </p:sp>
      <p:sp>
        <p:nvSpPr>
          <p:cNvPr id="66" name="Google Shape;66;p60"/>
          <p:cNvSpPr/>
          <p:nvPr/>
        </p:nvSpPr>
        <p:spPr>
          <a:xfrm>
            <a:off x="0" y="-1198"/>
            <a:ext cx="24377650" cy="2011680"/>
          </a:xfrm>
          <a:prstGeom prst="rect">
            <a:avLst/>
          </a:prstGeom>
          <a:solidFill>
            <a:srgbClr val="20428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599"/>
              <a:buFont typeface="Arial"/>
              <a:buNone/>
            </a:pPr>
            <a:endParaRPr sz="3599" b="0" i="0" u="none" strike="noStrike" cap="none">
              <a:solidFill>
                <a:srgbClr val="FFFFFF"/>
              </a:solidFill>
              <a:latin typeface="Lato"/>
              <a:ea typeface="Lato"/>
              <a:cs typeface="Lato"/>
              <a:sym typeface="Lato"/>
            </a:endParaRPr>
          </a:p>
        </p:txBody>
      </p:sp>
      <p:sp>
        <p:nvSpPr>
          <p:cNvPr id="67" name="Google Shape;67;p60"/>
          <p:cNvSpPr txBox="1">
            <a:spLocks noGrp="1"/>
          </p:cNvSpPr>
          <p:nvPr>
            <p:ph type="title"/>
          </p:nvPr>
        </p:nvSpPr>
        <p:spPr>
          <a:xfrm>
            <a:off x="2412100" y="607922"/>
            <a:ext cx="15808790" cy="79583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399"/>
              <a:buFont typeface="Lato Black"/>
              <a:buNone/>
              <a:defRPr sz="4399">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60"/>
          <p:cNvSpPr/>
          <p:nvPr/>
        </p:nvSpPr>
        <p:spPr>
          <a:xfrm>
            <a:off x="20829388" y="285619"/>
            <a:ext cx="1993109" cy="1451674"/>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99"/>
              <a:buFont typeface="Arial"/>
              <a:buNone/>
            </a:pPr>
            <a:endParaRPr sz="3599" b="0" i="0" u="none" strike="noStrike" cap="none">
              <a:solidFill>
                <a:srgbClr val="FFFFFF"/>
              </a:solidFill>
              <a:latin typeface="Lato"/>
              <a:ea typeface="Lato"/>
              <a:cs typeface="Lato"/>
              <a:sym typeface="Lato"/>
            </a:endParaRPr>
          </a:p>
        </p:txBody>
      </p:sp>
      <p:pic>
        <p:nvPicPr>
          <p:cNvPr id="69" name="Google Shape;69;p60" descr="A picture containing text, light&#10;&#10;Description automatically generated"/>
          <p:cNvPicPr preferRelativeResize="0"/>
          <p:nvPr/>
        </p:nvPicPr>
        <p:blipFill rotWithShape="1">
          <a:blip r:embed="rId2">
            <a:alphaModFix/>
          </a:blip>
          <a:srcRect/>
          <a:stretch/>
        </p:blipFill>
        <p:spPr>
          <a:xfrm>
            <a:off x="21040846" y="507607"/>
            <a:ext cx="1587892" cy="1065846"/>
          </a:xfrm>
          <a:prstGeom prst="rect">
            <a:avLst/>
          </a:prstGeom>
          <a:noFill/>
          <a:ln>
            <a:noFill/>
          </a:ln>
        </p:spPr>
      </p:pic>
      <p:sp>
        <p:nvSpPr>
          <p:cNvPr id="70" name="Google Shape;70;p60"/>
          <p:cNvSpPr/>
          <p:nvPr/>
        </p:nvSpPr>
        <p:spPr>
          <a:xfrm>
            <a:off x="0" y="-1198"/>
            <a:ext cx="24377650" cy="2011680"/>
          </a:xfrm>
          <a:prstGeom prst="rect">
            <a:avLst/>
          </a:prstGeom>
          <a:solidFill>
            <a:srgbClr val="20428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599"/>
              <a:buFont typeface="Arial"/>
              <a:buNone/>
            </a:pPr>
            <a:endParaRPr sz="3599" b="0" i="0" u="none" strike="noStrike" cap="none">
              <a:solidFill>
                <a:srgbClr val="FFFFFF"/>
              </a:solidFill>
              <a:latin typeface="Lato"/>
              <a:ea typeface="Lato"/>
              <a:cs typeface="Lato"/>
              <a:sym typeface="Lato"/>
            </a:endParaRPr>
          </a:p>
        </p:txBody>
      </p:sp>
      <p:sp>
        <p:nvSpPr>
          <p:cNvPr id="71" name="Google Shape;71;p60"/>
          <p:cNvSpPr txBox="1">
            <a:spLocks noGrp="1"/>
          </p:cNvSpPr>
          <p:nvPr>
            <p:ph type="title" idx="3"/>
          </p:nvPr>
        </p:nvSpPr>
        <p:spPr>
          <a:xfrm>
            <a:off x="2412100" y="607922"/>
            <a:ext cx="15808790" cy="79583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399"/>
              <a:buFont typeface="Lato Black"/>
              <a:buNone/>
              <a:defRPr sz="4399">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60"/>
          <p:cNvSpPr/>
          <p:nvPr/>
        </p:nvSpPr>
        <p:spPr>
          <a:xfrm>
            <a:off x="20829387" y="-404446"/>
            <a:ext cx="1993109" cy="2141737"/>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99"/>
              <a:buFont typeface="Arial"/>
              <a:buNone/>
            </a:pPr>
            <a:endParaRPr sz="3599" b="0" i="0" u="none" strike="noStrike" cap="none">
              <a:solidFill>
                <a:srgbClr val="FFFFFF"/>
              </a:solidFill>
              <a:latin typeface="Lato"/>
              <a:ea typeface="Lato"/>
              <a:cs typeface="Lato"/>
              <a:sym typeface="Lato"/>
            </a:endParaRPr>
          </a:p>
        </p:txBody>
      </p:sp>
      <p:pic>
        <p:nvPicPr>
          <p:cNvPr id="73" name="Google Shape;73;p60" descr="A picture containing text, light&#10;&#10;Description automatically generated"/>
          <p:cNvPicPr preferRelativeResize="0"/>
          <p:nvPr/>
        </p:nvPicPr>
        <p:blipFill rotWithShape="1">
          <a:blip r:embed="rId2">
            <a:alphaModFix/>
          </a:blip>
          <a:srcRect/>
          <a:stretch/>
        </p:blipFill>
        <p:spPr>
          <a:xfrm>
            <a:off x="21040845" y="507605"/>
            <a:ext cx="1587892" cy="1065846"/>
          </a:xfrm>
          <a:prstGeom prst="rect">
            <a:avLst/>
          </a:prstGeom>
          <a:noFill/>
          <a:ln>
            <a:noFill/>
          </a:ln>
        </p:spPr>
      </p:pic>
      <p:sp>
        <p:nvSpPr>
          <p:cNvPr id="74" name="Google Shape;74;p60"/>
          <p:cNvSpPr/>
          <p:nvPr/>
        </p:nvSpPr>
        <p:spPr>
          <a:xfrm>
            <a:off x="0" y="12801600"/>
            <a:ext cx="24377650" cy="914400"/>
          </a:xfrm>
          <a:prstGeom prst="rect">
            <a:avLst/>
          </a:prstGeom>
          <a:solidFill>
            <a:srgbClr val="20428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599"/>
              <a:buFont typeface="Arial"/>
              <a:buNone/>
            </a:pPr>
            <a:endParaRPr sz="3599" b="0" i="0" u="none" strike="noStrike" cap="none">
              <a:solidFill>
                <a:srgbClr val="FFFFFF"/>
              </a:solidFill>
              <a:latin typeface="Lato"/>
              <a:ea typeface="Lato"/>
              <a:cs typeface="Lato"/>
              <a:sym typeface="Lato"/>
            </a:endParaRPr>
          </a:p>
        </p:txBody>
      </p:sp>
      <p:sp>
        <p:nvSpPr>
          <p:cNvPr id="75" name="Google Shape;75;p60"/>
          <p:cNvSpPr/>
          <p:nvPr/>
        </p:nvSpPr>
        <p:spPr>
          <a:xfrm>
            <a:off x="0" y="12719268"/>
            <a:ext cx="24377650" cy="9144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599"/>
              <a:buFont typeface="Arial"/>
              <a:buNone/>
            </a:pPr>
            <a:endParaRPr sz="3599" b="0" i="0" u="none" strike="noStrike" cap="none">
              <a:solidFill>
                <a:srgbClr val="FFFFFF"/>
              </a:solidFill>
              <a:latin typeface="Lato"/>
              <a:ea typeface="Lato"/>
              <a:cs typeface="Lato"/>
              <a:sym typeface="Lato"/>
            </a:endParaRPr>
          </a:p>
        </p:txBody>
      </p:sp>
      <p:sp>
        <p:nvSpPr>
          <p:cNvPr id="76" name="Google Shape;76;p60"/>
          <p:cNvSpPr txBox="1"/>
          <p:nvPr/>
        </p:nvSpPr>
        <p:spPr>
          <a:xfrm>
            <a:off x="1223138" y="13059061"/>
            <a:ext cx="22340247" cy="430887"/>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rgbClr val="FFFFFF"/>
              </a:buClr>
              <a:buSzPts val="2800"/>
              <a:buFont typeface="Arial"/>
              <a:buNone/>
            </a:pPr>
            <a:r>
              <a:rPr lang="en-CA" sz="2800" b="0" i="0" u="none" strike="noStrike" cap="none">
                <a:solidFill>
                  <a:srgbClr val="FFFFFF"/>
                </a:solidFill>
                <a:latin typeface="Lato Black"/>
                <a:ea typeface="Lato Black"/>
                <a:cs typeface="Lato Black"/>
                <a:sym typeface="Lato Black"/>
              </a:rPr>
              <a:t>ERAS</a:t>
            </a:r>
            <a:r>
              <a:rPr lang="en-CA" sz="2800" b="0" i="1" u="none" strike="noStrike" cap="none" baseline="30000">
                <a:solidFill>
                  <a:srgbClr val="FFFFFF"/>
                </a:solidFill>
                <a:latin typeface="Arial"/>
                <a:ea typeface="Arial"/>
                <a:cs typeface="Arial"/>
                <a:sym typeface="Arial"/>
              </a:rPr>
              <a:t>®</a:t>
            </a:r>
            <a:r>
              <a:rPr lang="en-CA" sz="2800" b="0" i="0" u="none" strike="noStrike" cap="none">
                <a:solidFill>
                  <a:srgbClr val="FFFFFF"/>
                </a:solidFill>
                <a:latin typeface="Lato Black"/>
                <a:ea typeface="Lato Black"/>
                <a:cs typeface="Lato Black"/>
                <a:sym typeface="Lato Black"/>
              </a:rPr>
              <a:t> Cardiac </a:t>
            </a:r>
            <a:r>
              <a:rPr lang="en-CA" sz="2800" b="0" i="0" u="none" strike="noStrike" cap="none">
                <a:solidFill>
                  <a:schemeClr val="lt1"/>
                </a:solidFill>
                <a:latin typeface="Lato Black"/>
                <a:ea typeface="Lato Black"/>
                <a:cs typeface="Lato Black"/>
                <a:sym typeface="Lato Black"/>
              </a:rPr>
              <a:t>Society</a:t>
            </a:r>
            <a:r>
              <a:rPr lang="en-CA" sz="2800" b="0" i="0" u="none" strike="noStrike" cap="none">
                <a:solidFill>
                  <a:srgbClr val="FFFFFF"/>
                </a:solidFill>
                <a:latin typeface="Lato Black"/>
                <a:ea typeface="Lato Black"/>
                <a:cs typeface="Lato Black"/>
                <a:sym typeface="Lato Black"/>
              </a:rPr>
              <a:t>   </a:t>
            </a:r>
            <a:r>
              <a:rPr lang="en-CA" sz="2800" b="0" i="1" u="none" strike="noStrike" cap="none">
                <a:solidFill>
                  <a:srgbClr val="FFFFFF"/>
                </a:solidFill>
                <a:latin typeface="Lato Light"/>
                <a:ea typeface="Lato Light"/>
                <a:cs typeface="Lato Light"/>
                <a:sym typeface="Lato Light"/>
              </a:rPr>
              <a:t>Perfecting the Surgical Journey</a:t>
            </a:r>
            <a:endParaRPr sz="1400" b="0" i="0" u="none" strike="noStrike" cap="none">
              <a:solidFill>
                <a:srgbClr val="000000"/>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84">
          <p15:clr>
            <a:srgbClr val="FBAE40"/>
          </p15:clr>
        </p15:guide>
        <p15:guide id="4" pos="7296">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1"/>
          <p:cNvSpPr txBox="1">
            <a:spLocks noGrp="1"/>
          </p:cNvSpPr>
          <p:nvPr>
            <p:ph type="title"/>
          </p:nvPr>
        </p:nvSpPr>
        <p:spPr>
          <a:xfrm>
            <a:off x="1675965" y="730253"/>
            <a:ext cx="21025723" cy="2651126"/>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7198"/>
              <a:buFont typeface="Lato Black"/>
              <a:buNone/>
              <a:defRPr sz="7198" b="0" i="0" u="none" strike="noStrike" cap="none">
                <a:solidFill>
                  <a:schemeClr val="dk1"/>
                </a:solidFill>
                <a:latin typeface="Lato Black"/>
                <a:ea typeface="Lato Black"/>
                <a:cs typeface="Lato Black"/>
                <a:sym typeface="Lato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51"/>
          <p:cNvSpPr txBox="1">
            <a:spLocks noGrp="1"/>
          </p:cNvSpPr>
          <p:nvPr>
            <p:ph type="body" idx="1"/>
          </p:nvPr>
        </p:nvSpPr>
        <p:spPr>
          <a:xfrm>
            <a:off x="1675965" y="3651250"/>
            <a:ext cx="21025723" cy="8702676"/>
          </a:xfrm>
          <a:prstGeom prst="rect">
            <a:avLst/>
          </a:prstGeom>
          <a:noFill/>
          <a:ln>
            <a:noFill/>
          </a:ln>
        </p:spPr>
        <p:txBody>
          <a:bodyPr spcFirstLastPara="1" wrap="square" lIns="91425" tIns="45700" rIns="91425" bIns="45700" anchor="t" anchorCtr="0">
            <a:normAutofit/>
          </a:bodyPr>
          <a:lstStyle>
            <a:lvl1pPr marL="457200" marR="0" lvl="0" indent="-584136" algn="l" rtl="0">
              <a:lnSpc>
                <a:spcPct val="90000"/>
              </a:lnSpc>
              <a:spcBef>
                <a:spcPts val="2000"/>
              </a:spcBef>
              <a:spcAft>
                <a:spcPts val="0"/>
              </a:spcAft>
              <a:buClr>
                <a:schemeClr val="dk1"/>
              </a:buClr>
              <a:buSzPts val="5599"/>
              <a:buFont typeface="Arial"/>
              <a:buChar char="•"/>
              <a:defRPr sz="5599" b="0" i="0" u="none" strike="noStrike" cap="none">
                <a:solidFill>
                  <a:schemeClr val="dk1"/>
                </a:solidFill>
                <a:latin typeface="Lato"/>
                <a:ea typeface="Lato"/>
                <a:cs typeface="Lato"/>
                <a:sym typeface="Lato"/>
              </a:defRPr>
            </a:lvl1pPr>
            <a:lvl2pPr marL="914400" marR="0" lvl="1" indent="-533336" algn="l" rtl="0">
              <a:lnSpc>
                <a:spcPct val="90000"/>
              </a:lnSpc>
              <a:spcBef>
                <a:spcPts val="1000"/>
              </a:spcBef>
              <a:spcAft>
                <a:spcPts val="0"/>
              </a:spcAft>
              <a:buClr>
                <a:schemeClr val="dk1"/>
              </a:buClr>
              <a:buSzPts val="4799"/>
              <a:buFont typeface="Arial"/>
              <a:buChar char="•"/>
              <a:defRPr sz="4799" b="0" i="0" u="none" strike="noStrike" cap="none">
                <a:solidFill>
                  <a:schemeClr val="dk1"/>
                </a:solidFill>
                <a:latin typeface="Lato"/>
                <a:ea typeface="Lato"/>
                <a:cs typeface="Lato"/>
                <a:sym typeface="Lato"/>
              </a:defRPr>
            </a:lvl2pPr>
            <a:lvl3pPr marL="1371600" marR="0" lvl="2" indent="-482536" algn="l" rtl="0">
              <a:lnSpc>
                <a:spcPct val="90000"/>
              </a:lnSpc>
              <a:spcBef>
                <a:spcPts val="1000"/>
              </a:spcBef>
              <a:spcAft>
                <a:spcPts val="0"/>
              </a:spcAft>
              <a:buClr>
                <a:schemeClr val="dk1"/>
              </a:buClr>
              <a:buSzPts val="3999"/>
              <a:buFont typeface="Arial"/>
              <a:buChar char="•"/>
              <a:defRPr sz="3999" b="0" i="0" u="none" strike="noStrike" cap="none">
                <a:solidFill>
                  <a:schemeClr val="dk1"/>
                </a:solidFill>
                <a:latin typeface="Lato"/>
                <a:ea typeface="Lato"/>
                <a:cs typeface="Lato"/>
                <a:sym typeface="Lato"/>
              </a:defRPr>
            </a:lvl3pPr>
            <a:lvl4pPr marL="1828800" marR="0" lvl="3" indent="-457136" algn="l" rtl="0">
              <a:lnSpc>
                <a:spcPct val="90000"/>
              </a:lnSpc>
              <a:spcBef>
                <a:spcPts val="1000"/>
              </a:spcBef>
              <a:spcAft>
                <a:spcPts val="0"/>
              </a:spcAft>
              <a:buClr>
                <a:schemeClr val="dk1"/>
              </a:buClr>
              <a:buSzPts val="3599"/>
              <a:buFont typeface="Arial"/>
              <a:buChar char="•"/>
              <a:defRPr sz="3599" b="0" i="0" u="none" strike="noStrike" cap="none">
                <a:solidFill>
                  <a:schemeClr val="dk1"/>
                </a:solidFill>
                <a:latin typeface="Lato"/>
                <a:ea typeface="Lato"/>
                <a:cs typeface="Lato"/>
                <a:sym typeface="Lato"/>
              </a:defRPr>
            </a:lvl4pPr>
            <a:lvl5pPr marL="2286000" marR="0" lvl="4" indent="-457136" algn="l" rtl="0">
              <a:lnSpc>
                <a:spcPct val="90000"/>
              </a:lnSpc>
              <a:spcBef>
                <a:spcPts val="1000"/>
              </a:spcBef>
              <a:spcAft>
                <a:spcPts val="0"/>
              </a:spcAft>
              <a:buClr>
                <a:schemeClr val="dk1"/>
              </a:buClr>
              <a:buSzPts val="3599"/>
              <a:buFont typeface="Arial"/>
              <a:buChar char="•"/>
              <a:defRPr sz="3599" b="0" i="0" u="none" strike="noStrike" cap="none">
                <a:solidFill>
                  <a:schemeClr val="dk1"/>
                </a:solidFill>
                <a:latin typeface="Lato"/>
                <a:ea typeface="Lato"/>
                <a:cs typeface="Lato"/>
                <a:sym typeface="Lato"/>
              </a:defRPr>
            </a:lvl5pPr>
            <a:lvl6pPr marL="2743200" marR="0" lvl="5" indent="-457136" algn="l" rtl="0">
              <a:lnSpc>
                <a:spcPct val="90000"/>
              </a:lnSpc>
              <a:spcBef>
                <a:spcPts val="1000"/>
              </a:spcBef>
              <a:spcAft>
                <a:spcPts val="0"/>
              </a:spcAft>
              <a:buClr>
                <a:schemeClr val="dk1"/>
              </a:buClr>
              <a:buSzPts val="3599"/>
              <a:buFont typeface="Arial"/>
              <a:buChar char="•"/>
              <a:defRPr sz="3599" b="0" i="0" u="none" strike="noStrike" cap="none">
                <a:solidFill>
                  <a:schemeClr val="dk1"/>
                </a:solidFill>
                <a:latin typeface="Lato"/>
                <a:ea typeface="Lato"/>
                <a:cs typeface="Lato"/>
                <a:sym typeface="Lato"/>
              </a:defRPr>
            </a:lvl6pPr>
            <a:lvl7pPr marL="3200400" marR="0" lvl="6" indent="-457136" algn="l" rtl="0">
              <a:lnSpc>
                <a:spcPct val="90000"/>
              </a:lnSpc>
              <a:spcBef>
                <a:spcPts val="1000"/>
              </a:spcBef>
              <a:spcAft>
                <a:spcPts val="0"/>
              </a:spcAft>
              <a:buClr>
                <a:schemeClr val="dk1"/>
              </a:buClr>
              <a:buSzPts val="3599"/>
              <a:buFont typeface="Arial"/>
              <a:buChar char="•"/>
              <a:defRPr sz="3599" b="0" i="0" u="none" strike="noStrike" cap="none">
                <a:solidFill>
                  <a:schemeClr val="dk1"/>
                </a:solidFill>
                <a:latin typeface="Lato"/>
                <a:ea typeface="Lato"/>
                <a:cs typeface="Lato"/>
                <a:sym typeface="Lato"/>
              </a:defRPr>
            </a:lvl7pPr>
            <a:lvl8pPr marL="3657600" marR="0" lvl="7" indent="-457136" algn="l" rtl="0">
              <a:lnSpc>
                <a:spcPct val="90000"/>
              </a:lnSpc>
              <a:spcBef>
                <a:spcPts val="1000"/>
              </a:spcBef>
              <a:spcAft>
                <a:spcPts val="0"/>
              </a:spcAft>
              <a:buClr>
                <a:schemeClr val="dk1"/>
              </a:buClr>
              <a:buSzPts val="3599"/>
              <a:buFont typeface="Arial"/>
              <a:buChar char="•"/>
              <a:defRPr sz="3599" b="0" i="0" u="none" strike="noStrike" cap="none">
                <a:solidFill>
                  <a:schemeClr val="dk1"/>
                </a:solidFill>
                <a:latin typeface="Lato"/>
                <a:ea typeface="Lato"/>
                <a:cs typeface="Lato"/>
                <a:sym typeface="Lato"/>
              </a:defRPr>
            </a:lvl8pPr>
            <a:lvl9pPr marL="4114800" marR="0" lvl="8" indent="-457136" algn="l" rtl="0">
              <a:lnSpc>
                <a:spcPct val="90000"/>
              </a:lnSpc>
              <a:spcBef>
                <a:spcPts val="1000"/>
              </a:spcBef>
              <a:spcAft>
                <a:spcPts val="0"/>
              </a:spcAft>
              <a:buClr>
                <a:schemeClr val="dk1"/>
              </a:buClr>
              <a:buSzPts val="3599"/>
              <a:buFont typeface="Arial"/>
              <a:buChar char="•"/>
              <a:defRPr sz="3599" b="0" i="0" u="none" strike="noStrike" cap="none">
                <a:solidFill>
                  <a:schemeClr val="dk1"/>
                </a:solidFill>
                <a:latin typeface="Lato"/>
                <a:ea typeface="Lato"/>
                <a:cs typeface="Lato"/>
                <a:sym typeface="Lato"/>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45.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g1b2eb0684f9_0_0"/>
          <p:cNvSpPr txBox="1"/>
          <p:nvPr/>
        </p:nvSpPr>
        <p:spPr>
          <a:xfrm>
            <a:off x="2885089" y="5826948"/>
            <a:ext cx="18727615" cy="206210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CA" sz="3200" b="0" i="0" u="none" strike="noStrike" cap="none">
                <a:solidFill>
                  <a:srgbClr val="000000"/>
                </a:solidFill>
                <a:latin typeface="Arial"/>
                <a:ea typeface="Arial"/>
                <a:cs typeface="Arial"/>
                <a:sym typeface="Arial"/>
              </a:rPr>
              <a:t>This presentation is designed to provide ERAS education to the clinical team. It includes process standardization, team members, literature support and all the ERAS Cardiac elements.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200"/>
              <a:buFont typeface="Arial"/>
              <a:buNone/>
            </a:pPr>
            <a:r>
              <a:rPr lang="en-CA" sz="3200" b="0" i="0" u="none" strike="noStrike" cap="none">
                <a:solidFill>
                  <a:srgbClr val="000000"/>
                </a:solidFill>
                <a:latin typeface="Arial"/>
                <a:ea typeface="Arial"/>
                <a:cs typeface="Arial"/>
                <a:sym typeface="Arial"/>
              </a:rPr>
              <a:t>There are slides designed for each team to edit/add their institutional specific information.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9"/>
          <p:cNvSpPr txBox="1">
            <a:spLocks noGrp="1"/>
          </p:cNvSpPr>
          <p:nvPr>
            <p:ph type="title"/>
          </p:nvPr>
        </p:nvSpPr>
        <p:spPr>
          <a:xfrm>
            <a:off x="2412099" y="607922"/>
            <a:ext cx="18113012" cy="79583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300"/>
              <a:buFont typeface="Lato Black"/>
              <a:buNone/>
            </a:pPr>
            <a:r>
              <a:rPr lang="en-CA"/>
              <a:t>The ERAS</a:t>
            </a:r>
            <a:r>
              <a:rPr lang="en-CA" sz="4400" i="1" baseline="30000">
                <a:solidFill>
                  <a:schemeClr val="lt1"/>
                </a:solidFill>
                <a:latin typeface="Arial"/>
                <a:ea typeface="Arial"/>
                <a:cs typeface="Arial"/>
                <a:sym typeface="Arial"/>
              </a:rPr>
              <a:t>®</a:t>
            </a:r>
            <a:r>
              <a:rPr lang="en-CA"/>
              <a:t> Team</a:t>
            </a:r>
            <a:endParaRPr/>
          </a:p>
        </p:txBody>
      </p:sp>
      <p:sp>
        <p:nvSpPr>
          <p:cNvPr id="209" name="Google Shape;209;p9"/>
          <p:cNvSpPr/>
          <p:nvPr/>
        </p:nvSpPr>
        <p:spPr>
          <a:xfrm>
            <a:off x="9346023" y="5912597"/>
            <a:ext cx="2214826" cy="2555266"/>
          </a:xfrm>
          <a:custGeom>
            <a:avLst/>
            <a:gdLst/>
            <a:ahLst/>
            <a:cxnLst/>
            <a:rect l="l" t="t" r="r" b="b"/>
            <a:pathLst>
              <a:path w="1267" h="1461" extrusionOk="0">
                <a:moveTo>
                  <a:pt x="633" y="1461"/>
                </a:moveTo>
                <a:cubicBezTo>
                  <a:pt x="632" y="1461"/>
                  <a:pt x="631" y="1461"/>
                  <a:pt x="630" y="1460"/>
                </a:cubicBezTo>
                <a:cubicBezTo>
                  <a:pt x="4" y="1099"/>
                  <a:pt x="4" y="1099"/>
                  <a:pt x="4" y="1099"/>
                </a:cubicBezTo>
                <a:cubicBezTo>
                  <a:pt x="1" y="1097"/>
                  <a:pt x="0" y="1095"/>
                  <a:pt x="0" y="1092"/>
                </a:cubicBezTo>
                <a:cubicBezTo>
                  <a:pt x="0" y="369"/>
                  <a:pt x="0" y="369"/>
                  <a:pt x="0" y="369"/>
                </a:cubicBezTo>
                <a:cubicBezTo>
                  <a:pt x="0" y="367"/>
                  <a:pt x="1" y="364"/>
                  <a:pt x="4" y="363"/>
                </a:cubicBezTo>
                <a:cubicBezTo>
                  <a:pt x="630" y="1"/>
                  <a:pt x="630" y="1"/>
                  <a:pt x="630" y="1"/>
                </a:cubicBezTo>
                <a:cubicBezTo>
                  <a:pt x="631" y="1"/>
                  <a:pt x="632" y="0"/>
                  <a:pt x="633" y="0"/>
                </a:cubicBezTo>
                <a:cubicBezTo>
                  <a:pt x="635" y="0"/>
                  <a:pt x="636" y="1"/>
                  <a:pt x="637" y="1"/>
                </a:cubicBezTo>
                <a:cubicBezTo>
                  <a:pt x="1263" y="363"/>
                  <a:pt x="1263" y="363"/>
                  <a:pt x="1263" y="363"/>
                </a:cubicBezTo>
                <a:cubicBezTo>
                  <a:pt x="1266" y="364"/>
                  <a:pt x="1267" y="367"/>
                  <a:pt x="1267" y="369"/>
                </a:cubicBezTo>
                <a:cubicBezTo>
                  <a:pt x="1267" y="1092"/>
                  <a:pt x="1267" y="1092"/>
                  <a:pt x="1267" y="1092"/>
                </a:cubicBezTo>
                <a:cubicBezTo>
                  <a:pt x="1267" y="1095"/>
                  <a:pt x="1266" y="1097"/>
                  <a:pt x="1263" y="1099"/>
                </a:cubicBezTo>
                <a:cubicBezTo>
                  <a:pt x="637" y="1460"/>
                  <a:pt x="637" y="1460"/>
                  <a:pt x="637" y="1460"/>
                </a:cubicBezTo>
                <a:cubicBezTo>
                  <a:pt x="636" y="1461"/>
                  <a:pt x="635" y="1461"/>
                  <a:pt x="633" y="1461"/>
                </a:cubicBezTo>
                <a:close/>
              </a:path>
            </a:pathLst>
          </a:custGeom>
          <a:solidFill>
            <a:schemeClr val="accent2"/>
          </a:solidFill>
          <a:ln>
            <a:noFill/>
          </a:ln>
        </p:spPr>
        <p:txBody>
          <a:bodyPr spcFirstLastPara="1" wrap="square" lIns="182825" tIns="91400" rIns="182825" bIns="91400" anchor="t" anchorCtr="0">
            <a:noAutofit/>
          </a:bodyPr>
          <a:lstStyle/>
          <a:p>
            <a:pPr marL="0" marR="0" lvl="0" indent="0" algn="l" rtl="0">
              <a:lnSpc>
                <a:spcPct val="100000"/>
              </a:lnSpc>
              <a:spcBef>
                <a:spcPts val="0"/>
              </a:spcBef>
              <a:spcAft>
                <a:spcPts val="0"/>
              </a:spcAft>
              <a:buClr>
                <a:srgbClr val="000000"/>
              </a:buClr>
              <a:buSzPts val="2799"/>
              <a:buFont typeface="Arial"/>
              <a:buNone/>
            </a:pPr>
            <a:endParaRPr sz="2799" b="0" i="0" u="none" strike="noStrike" cap="none">
              <a:solidFill>
                <a:srgbClr val="000000"/>
              </a:solidFill>
              <a:latin typeface="Arial"/>
              <a:ea typeface="Arial"/>
              <a:cs typeface="Arial"/>
              <a:sym typeface="Arial"/>
            </a:endParaRPr>
          </a:p>
        </p:txBody>
      </p:sp>
      <p:sp>
        <p:nvSpPr>
          <p:cNvPr id="210" name="Google Shape;210;p9"/>
          <p:cNvSpPr/>
          <p:nvPr/>
        </p:nvSpPr>
        <p:spPr>
          <a:xfrm>
            <a:off x="10504671" y="3879515"/>
            <a:ext cx="2214826" cy="2553311"/>
          </a:xfrm>
          <a:custGeom>
            <a:avLst/>
            <a:gdLst/>
            <a:ahLst/>
            <a:cxnLst/>
            <a:rect l="l" t="t" r="r" b="b"/>
            <a:pathLst>
              <a:path w="1267" h="1461" extrusionOk="0">
                <a:moveTo>
                  <a:pt x="633" y="1461"/>
                </a:moveTo>
                <a:cubicBezTo>
                  <a:pt x="632" y="1461"/>
                  <a:pt x="631" y="1461"/>
                  <a:pt x="630" y="1460"/>
                </a:cubicBezTo>
                <a:cubicBezTo>
                  <a:pt x="4" y="1099"/>
                  <a:pt x="4" y="1099"/>
                  <a:pt x="4" y="1099"/>
                </a:cubicBezTo>
                <a:cubicBezTo>
                  <a:pt x="1" y="1097"/>
                  <a:pt x="0" y="1095"/>
                  <a:pt x="0" y="1092"/>
                </a:cubicBezTo>
                <a:cubicBezTo>
                  <a:pt x="0" y="369"/>
                  <a:pt x="0" y="369"/>
                  <a:pt x="0" y="369"/>
                </a:cubicBezTo>
                <a:cubicBezTo>
                  <a:pt x="0" y="367"/>
                  <a:pt x="1" y="364"/>
                  <a:pt x="4" y="363"/>
                </a:cubicBezTo>
                <a:cubicBezTo>
                  <a:pt x="630" y="1"/>
                  <a:pt x="630" y="1"/>
                  <a:pt x="630" y="1"/>
                </a:cubicBezTo>
                <a:cubicBezTo>
                  <a:pt x="631" y="1"/>
                  <a:pt x="632" y="0"/>
                  <a:pt x="633" y="0"/>
                </a:cubicBezTo>
                <a:cubicBezTo>
                  <a:pt x="635" y="0"/>
                  <a:pt x="636" y="1"/>
                  <a:pt x="637" y="1"/>
                </a:cubicBezTo>
                <a:cubicBezTo>
                  <a:pt x="1263" y="363"/>
                  <a:pt x="1263" y="363"/>
                  <a:pt x="1263" y="363"/>
                </a:cubicBezTo>
                <a:cubicBezTo>
                  <a:pt x="1266" y="364"/>
                  <a:pt x="1267" y="367"/>
                  <a:pt x="1267" y="369"/>
                </a:cubicBezTo>
                <a:cubicBezTo>
                  <a:pt x="1267" y="1092"/>
                  <a:pt x="1267" y="1092"/>
                  <a:pt x="1267" y="1092"/>
                </a:cubicBezTo>
                <a:cubicBezTo>
                  <a:pt x="1267" y="1095"/>
                  <a:pt x="1266" y="1097"/>
                  <a:pt x="1263" y="1099"/>
                </a:cubicBezTo>
                <a:cubicBezTo>
                  <a:pt x="637" y="1460"/>
                  <a:pt x="637" y="1460"/>
                  <a:pt x="637" y="1460"/>
                </a:cubicBezTo>
                <a:cubicBezTo>
                  <a:pt x="636" y="1461"/>
                  <a:pt x="635" y="1461"/>
                  <a:pt x="633" y="1461"/>
                </a:cubicBezTo>
                <a:close/>
              </a:path>
            </a:pathLst>
          </a:custGeom>
          <a:solidFill>
            <a:schemeClr val="accent2"/>
          </a:solidFill>
          <a:ln>
            <a:noFill/>
          </a:ln>
        </p:spPr>
        <p:txBody>
          <a:bodyPr spcFirstLastPara="1" wrap="square" lIns="182825" tIns="91400" rIns="182825" bIns="91400" anchor="t" anchorCtr="0">
            <a:noAutofit/>
          </a:bodyPr>
          <a:lstStyle/>
          <a:p>
            <a:pPr marL="0" marR="0" lvl="0" indent="0" algn="l" rtl="0">
              <a:lnSpc>
                <a:spcPct val="100000"/>
              </a:lnSpc>
              <a:spcBef>
                <a:spcPts val="0"/>
              </a:spcBef>
              <a:spcAft>
                <a:spcPts val="0"/>
              </a:spcAft>
              <a:buClr>
                <a:srgbClr val="000000"/>
              </a:buClr>
              <a:buSzPts val="2799"/>
              <a:buFont typeface="Arial"/>
              <a:buNone/>
            </a:pPr>
            <a:endParaRPr sz="2799" b="0" i="0" u="none" strike="noStrike" cap="none">
              <a:solidFill>
                <a:srgbClr val="000000"/>
              </a:solidFill>
              <a:latin typeface="Arial"/>
              <a:ea typeface="Arial"/>
              <a:cs typeface="Arial"/>
              <a:sym typeface="Arial"/>
            </a:endParaRPr>
          </a:p>
        </p:txBody>
      </p:sp>
      <p:sp>
        <p:nvSpPr>
          <p:cNvPr id="211" name="Google Shape;211;p9"/>
          <p:cNvSpPr/>
          <p:nvPr/>
        </p:nvSpPr>
        <p:spPr>
          <a:xfrm>
            <a:off x="10504671" y="7965436"/>
            <a:ext cx="2214826" cy="2553311"/>
          </a:xfrm>
          <a:custGeom>
            <a:avLst/>
            <a:gdLst/>
            <a:ahLst/>
            <a:cxnLst/>
            <a:rect l="l" t="t" r="r" b="b"/>
            <a:pathLst>
              <a:path w="1267" h="1461" extrusionOk="0">
                <a:moveTo>
                  <a:pt x="633" y="1461"/>
                </a:moveTo>
                <a:cubicBezTo>
                  <a:pt x="632" y="1461"/>
                  <a:pt x="631" y="1460"/>
                  <a:pt x="630" y="1460"/>
                </a:cubicBezTo>
                <a:cubicBezTo>
                  <a:pt x="4" y="1098"/>
                  <a:pt x="4" y="1098"/>
                  <a:pt x="4" y="1098"/>
                </a:cubicBezTo>
                <a:cubicBezTo>
                  <a:pt x="1" y="1097"/>
                  <a:pt x="0" y="1094"/>
                  <a:pt x="0" y="1092"/>
                </a:cubicBezTo>
                <a:cubicBezTo>
                  <a:pt x="0" y="369"/>
                  <a:pt x="0" y="369"/>
                  <a:pt x="0" y="369"/>
                </a:cubicBezTo>
                <a:cubicBezTo>
                  <a:pt x="0" y="366"/>
                  <a:pt x="1" y="364"/>
                  <a:pt x="4" y="362"/>
                </a:cubicBezTo>
                <a:cubicBezTo>
                  <a:pt x="630" y="1"/>
                  <a:pt x="630" y="1"/>
                  <a:pt x="630" y="1"/>
                </a:cubicBezTo>
                <a:cubicBezTo>
                  <a:pt x="631" y="0"/>
                  <a:pt x="632" y="0"/>
                  <a:pt x="633" y="0"/>
                </a:cubicBezTo>
                <a:cubicBezTo>
                  <a:pt x="635" y="0"/>
                  <a:pt x="636" y="0"/>
                  <a:pt x="637" y="1"/>
                </a:cubicBezTo>
                <a:cubicBezTo>
                  <a:pt x="1263" y="362"/>
                  <a:pt x="1263" y="362"/>
                  <a:pt x="1263" y="362"/>
                </a:cubicBezTo>
                <a:cubicBezTo>
                  <a:pt x="1266" y="364"/>
                  <a:pt x="1267" y="366"/>
                  <a:pt x="1267" y="369"/>
                </a:cubicBezTo>
                <a:cubicBezTo>
                  <a:pt x="1267" y="1092"/>
                  <a:pt x="1267" y="1092"/>
                  <a:pt x="1267" y="1092"/>
                </a:cubicBezTo>
                <a:cubicBezTo>
                  <a:pt x="1267" y="1094"/>
                  <a:pt x="1266" y="1097"/>
                  <a:pt x="1263" y="1098"/>
                </a:cubicBezTo>
                <a:cubicBezTo>
                  <a:pt x="637" y="1460"/>
                  <a:pt x="637" y="1460"/>
                  <a:pt x="637" y="1460"/>
                </a:cubicBezTo>
                <a:cubicBezTo>
                  <a:pt x="636" y="1460"/>
                  <a:pt x="635" y="1461"/>
                  <a:pt x="633" y="1461"/>
                </a:cubicBezTo>
                <a:close/>
              </a:path>
            </a:pathLst>
          </a:custGeom>
          <a:solidFill>
            <a:schemeClr val="accent2"/>
          </a:solidFill>
          <a:ln>
            <a:noFill/>
          </a:ln>
        </p:spPr>
        <p:txBody>
          <a:bodyPr spcFirstLastPara="1" wrap="square" lIns="182825" tIns="91400" rIns="182825" bIns="91400" anchor="t" anchorCtr="0">
            <a:noAutofit/>
          </a:bodyPr>
          <a:lstStyle/>
          <a:p>
            <a:pPr marL="0" marR="0" lvl="0" indent="0" algn="l" rtl="0">
              <a:lnSpc>
                <a:spcPct val="100000"/>
              </a:lnSpc>
              <a:spcBef>
                <a:spcPts val="0"/>
              </a:spcBef>
              <a:spcAft>
                <a:spcPts val="0"/>
              </a:spcAft>
              <a:buClr>
                <a:srgbClr val="000000"/>
              </a:buClr>
              <a:buSzPts val="2799"/>
              <a:buFont typeface="Arial"/>
              <a:buNone/>
            </a:pPr>
            <a:endParaRPr sz="2799" b="0" i="0" u="none" strike="noStrike" cap="none">
              <a:solidFill>
                <a:srgbClr val="000000"/>
              </a:solidFill>
              <a:latin typeface="Arial"/>
              <a:ea typeface="Arial"/>
              <a:cs typeface="Arial"/>
              <a:sym typeface="Arial"/>
            </a:endParaRPr>
          </a:p>
        </p:txBody>
      </p:sp>
      <p:sp>
        <p:nvSpPr>
          <p:cNvPr id="212" name="Google Shape;212;p9"/>
          <p:cNvSpPr/>
          <p:nvPr/>
        </p:nvSpPr>
        <p:spPr>
          <a:xfrm>
            <a:off x="14061675" y="5933375"/>
            <a:ext cx="2214826" cy="2555266"/>
          </a:xfrm>
          <a:custGeom>
            <a:avLst/>
            <a:gdLst/>
            <a:ahLst/>
            <a:cxnLst/>
            <a:rect l="l" t="t" r="r" b="b"/>
            <a:pathLst>
              <a:path w="1267" h="1461" extrusionOk="0">
                <a:moveTo>
                  <a:pt x="633" y="1461"/>
                </a:moveTo>
                <a:cubicBezTo>
                  <a:pt x="632" y="1461"/>
                  <a:pt x="631" y="1461"/>
                  <a:pt x="630" y="1460"/>
                </a:cubicBezTo>
                <a:cubicBezTo>
                  <a:pt x="4" y="1099"/>
                  <a:pt x="4" y="1099"/>
                  <a:pt x="4" y="1099"/>
                </a:cubicBezTo>
                <a:cubicBezTo>
                  <a:pt x="1" y="1097"/>
                  <a:pt x="0" y="1095"/>
                  <a:pt x="0" y="1092"/>
                </a:cubicBezTo>
                <a:cubicBezTo>
                  <a:pt x="0" y="369"/>
                  <a:pt x="0" y="369"/>
                  <a:pt x="0" y="369"/>
                </a:cubicBezTo>
                <a:cubicBezTo>
                  <a:pt x="0" y="367"/>
                  <a:pt x="1" y="364"/>
                  <a:pt x="4" y="363"/>
                </a:cubicBezTo>
                <a:cubicBezTo>
                  <a:pt x="630" y="1"/>
                  <a:pt x="630" y="1"/>
                  <a:pt x="630" y="1"/>
                </a:cubicBezTo>
                <a:cubicBezTo>
                  <a:pt x="631" y="1"/>
                  <a:pt x="632" y="0"/>
                  <a:pt x="633" y="0"/>
                </a:cubicBezTo>
                <a:cubicBezTo>
                  <a:pt x="635" y="0"/>
                  <a:pt x="636" y="1"/>
                  <a:pt x="637" y="1"/>
                </a:cubicBezTo>
                <a:cubicBezTo>
                  <a:pt x="1263" y="363"/>
                  <a:pt x="1263" y="363"/>
                  <a:pt x="1263" y="363"/>
                </a:cubicBezTo>
                <a:cubicBezTo>
                  <a:pt x="1265" y="364"/>
                  <a:pt x="1267" y="367"/>
                  <a:pt x="1267" y="369"/>
                </a:cubicBezTo>
                <a:cubicBezTo>
                  <a:pt x="1267" y="1092"/>
                  <a:pt x="1267" y="1092"/>
                  <a:pt x="1267" y="1092"/>
                </a:cubicBezTo>
                <a:cubicBezTo>
                  <a:pt x="1267" y="1095"/>
                  <a:pt x="1265" y="1097"/>
                  <a:pt x="1263" y="1099"/>
                </a:cubicBezTo>
                <a:cubicBezTo>
                  <a:pt x="637" y="1460"/>
                  <a:pt x="637" y="1460"/>
                  <a:pt x="637" y="1460"/>
                </a:cubicBezTo>
                <a:cubicBezTo>
                  <a:pt x="636" y="1461"/>
                  <a:pt x="635" y="1461"/>
                  <a:pt x="633" y="1461"/>
                </a:cubicBezTo>
                <a:close/>
              </a:path>
            </a:pathLst>
          </a:custGeom>
          <a:solidFill>
            <a:schemeClr val="accent2"/>
          </a:solidFill>
          <a:ln>
            <a:noFill/>
          </a:ln>
        </p:spPr>
        <p:txBody>
          <a:bodyPr spcFirstLastPara="1" wrap="square" lIns="182825" tIns="91400" rIns="182825" bIns="91400" anchor="t" anchorCtr="0">
            <a:noAutofit/>
          </a:bodyPr>
          <a:lstStyle/>
          <a:p>
            <a:pPr marL="0" marR="0" lvl="0" indent="0" algn="l" rtl="0">
              <a:lnSpc>
                <a:spcPct val="100000"/>
              </a:lnSpc>
              <a:spcBef>
                <a:spcPts val="0"/>
              </a:spcBef>
              <a:spcAft>
                <a:spcPts val="0"/>
              </a:spcAft>
              <a:buClr>
                <a:srgbClr val="000000"/>
              </a:buClr>
              <a:buSzPts val="2799"/>
              <a:buFont typeface="Arial"/>
              <a:buNone/>
            </a:pPr>
            <a:endParaRPr sz="2799" b="0" i="0" u="none" strike="noStrike" cap="none">
              <a:solidFill>
                <a:srgbClr val="000000"/>
              </a:solidFill>
              <a:latin typeface="Arial"/>
              <a:ea typeface="Arial"/>
              <a:cs typeface="Arial"/>
              <a:sym typeface="Arial"/>
            </a:endParaRPr>
          </a:p>
        </p:txBody>
      </p:sp>
      <p:sp>
        <p:nvSpPr>
          <p:cNvPr id="213" name="Google Shape;213;p9"/>
          <p:cNvSpPr/>
          <p:nvPr/>
        </p:nvSpPr>
        <p:spPr>
          <a:xfrm>
            <a:off x="12882247" y="3879515"/>
            <a:ext cx="2214826" cy="2553311"/>
          </a:xfrm>
          <a:custGeom>
            <a:avLst/>
            <a:gdLst/>
            <a:ahLst/>
            <a:cxnLst/>
            <a:rect l="l" t="t" r="r" b="b"/>
            <a:pathLst>
              <a:path w="1267" h="1461" extrusionOk="0">
                <a:moveTo>
                  <a:pt x="633" y="1461"/>
                </a:moveTo>
                <a:cubicBezTo>
                  <a:pt x="632" y="1461"/>
                  <a:pt x="631" y="1461"/>
                  <a:pt x="630" y="1460"/>
                </a:cubicBezTo>
                <a:cubicBezTo>
                  <a:pt x="4" y="1099"/>
                  <a:pt x="4" y="1099"/>
                  <a:pt x="4" y="1099"/>
                </a:cubicBezTo>
                <a:cubicBezTo>
                  <a:pt x="1" y="1097"/>
                  <a:pt x="0" y="1095"/>
                  <a:pt x="0" y="1092"/>
                </a:cubicBezTo>
                <a:cubicBezTo>
                  <a:pt x="0" y="369"/>
                  <a:pt x="0" y="369"/>
                  <a:pt x="0" y="369"/>
                </a:cubicBezTo>
                <a:cubicBezTo>
                  <a:pt x="0" y="367"/>
                  <a:pt x="1" y="364"/>
                  <a:pt x="4" y="363"/>
                </a:cubicBezTo>
                <a:cubicBezTo>
                  <a:pt x="630" y="1"/>
                  <a:pt x="630" y="1"/>
                  <a:pt x="630" y="1"/>
                </a:cubicBezTo>
                <a:cubicBezTo>
                  <a:pt x="631" y="1"/>
                  <a:pt x="632" y="0"/>
                  <a:pt x="633" y="0"/>
                </a:cubicBezTo>
                <a:cubicBezTo>
                  <a:pt x="635" y="0"/>
                  <a:pt x="636" y="1"/>
                  <a:pt x="637" y="1"/>
                </a:cubicBezTo>
                <a:cubicBezTo>
                  <a:pt x="1263" y="363"/>
                  <a:pt x="1263" y="363"/>
                  <a:pt x="1263" y="363"/>
                </a:cubicBezTo>
                <a:cubicBezTo>
                  <a:pt x="1265" y="364"/>
                  <a:pt x="1267" y="367"/>
                  <a:pt x="1267" y="369"/>
                </a:cubicBezTo>
                <a:cubicBezTo>
                  <a:pt x="1267" y="1092"/>
                  <a:pt x="1267" y="1092"/>
                  <a:pt x="1267" y="1092"/>
                </a:cubicBezTo>
                <a:cubicBezTo>
                  <a:pt x="1267" y="1095"/>
                  <a:pt x="1265" y="1097"/>
                  <a:pt x="1263" y="1099"/>
                </a:cubicBezTo>
                <a:cubicBezTo>
                  <a:pt x="637" y="1460"/>
                  <a:pt x="637" y="1460"/>
                  <a:pt x="637" y="1460"/>
                </a:cubicBezTo>
                <a:cubicBezTo>
                  <a:pt x="636" y="1461"/>
                  <a:pt x="635" y="1461"/>
                  <a:pt x="633" y="1461"/>
                </a:cubicBezTo>
                <a:close/>
              </a:path>
            </a:pathLst>
          </a:custGeom>
          <a:solidFill>
            <a:schemeClr val="accent2"/>
          </a:solidFill>
          <a:ln>
            <a:noFill/>
          </a:ln>
        </p:spPr>
        <p:txBody>
          <a:bodyPr spcFirstLastPara="1" wrap="square" lIns="182825" tIns="91400" rIns="182825" bIns="91400" anchor="t" anchorCtr="0">
            <a:noAutofit/>
          </a:bodyPr>
          <a:lstStyle/>
          <a:p>
            <a:pPr marL="0" marR="0" lvl="0" indent="0" algn="l" rtl="0">
              <a:lnSpc>
                <a:spcPct val="100000"/>
              </a:lnSpc>
              <a:spcBef>
                <a:spcPts val="0"/>
              </a:spcBef>
              <a:spcAft>
                <a:spcPts val="0"/>
              </a:spcAft>
              <a:buClr>
                <a:srgbClr val="000000"/>
              </a:buClr>
              <a:buSzPts val="2799"/>
              <a:buFont typeface="Arial"/>
              <a:buNone/>
            </a:pPr>
            <a:endParaRPr sz="2799" b="0" i="0" u="none" strike="noStrike" cap="none">
              <a:solidFill>
                <a:srgbClr val="000000"/>
              </a:solidFill>
              <a:latin typeface="Arial"/>
              <a:ea typeface="Arial"/>
              <a:cs typeface="Arial"/>
              <a:sym typeface="Arial"/>
            </a:endParaRPr>
          </a:p>
        </p:txBody>
      </p:sp>
      <p:sp>
        <p:nvSpPr>
          <p:cNvPr id="214" name="Google Shape;214;p9"/>
          <p:cNvSpPr/>
          <p:nvPr/>
        </p:nvSpPr>
        <p:spPr>
          <a:xfrm>
            <a:off x="12882247" y="7965436"/>
            <a:ext cx="2214826" cy="2553311"/>
          </a:xfrm>
          <a:custGeom>
            <a:avLst/>
            <a:gdLst/>
            <a:ahLst/>
            <a:cxnLst/>
            <a:rect l="l" t="t" r="r" b="b"/>
            <a:pathLst>
              <a:path w="1267" h="1461" extrusionOk="0">
                <a:moveTo>
                  <a:pt x="633" y="1461"/>
                </a:moveTo>
                <a:cubicBezTo>
                  <a:pt x="632" y="1461"/>
                  <a:pt x="631" y="1460"/>
                  <a:pt x="630" y="1460"/>
                </a:cubicBezTo>
                <a:cubicBezTo>
                  <a:pt x="4" y="1098"/>
                  <a:pt x="4" y="1098"/>
                  <a:pt x="4" y="1098"/>
                </a:cubicBezTo>
                <a:cubicBezTo>
                  <a:pt x="1" y="1097"/>
                  <a:pt x="0" y="1094"/>
                  <a:pt x="0" y="1092"/>
                </a:cubicBezTo>
                <a:cubicBezTo>
                  <a:pt x="0" y="369"/>
                  <a:pt x="0" y="369"/>
                  <a:pt x="0" y="369"/>
                </a:cubicBezTo>
                <a:cubicBezTo>
                  <a:pt x="0" y="366"/>
                  <a:pt x="1" y="364"/>
                  <a:pt x="4" y="362"/>
                </a:cubicBezTo>
                <a:cubicBezTo>
                  <a:pt x="630" y="1"/>
                  <a:pt x="630" y="1"/>
                  <a:pt x="630" y="1"/>
                </a:cubicBezTo>
                <a:cubicBezTo>
                  <a:pt x="631" y="0"/>
                  <a:pt x="632" y="0"/>
                  <a:pt x="633" y="0"/>
                </a:cubicBezTo>
                <a:cubicBezTo>
                  <a:pt x="635" y="0"/>
                  <a:pt x="636" y="0"/>
                  <a:pt x="637" y="1"/>
                </a:cubicBezTo>
                <a:cubicBezTo>
                  <a:pt x="1263" y="362"/>
                  <a:pt x="1263" y="362"/>
                  <a:pt x="1263" y="362"/>
                </a:cubicBezTo>
                <a:cubicBezTo>
                  <a:pt x="1265" y="364"/>
                  <a:pt x="1267" y="366"/>
                  <a:pt x="1267" y="369"/>
                </a:cubicBezTo>
                <a:cubicBezTo>
                  <a:pt x="1267" y="1092"/>
                  <a:pt x="1267" y="1092"/>
                  <a:pt x="1267" y="1092"/>
                </a:cubicBezTo>
                <a:cubicBezTo>
                  <a:pt x="1267" y="1094"/>
                  <a:pt x="1265" y="1097"/>
                  <a:pt x="1263" y="1098"/>
                </a:cubicBezTo>
                <a:cubicBezTo>
                  <a:pt x="637" y="1460"/>
                  <a:pt x="637" y="1460"/>
                  <a:pt x="637" y="1460"/>
                </a:cubicBezTo>
                <a:cubicBezTo>
                  <a:pt x="636" y="1460"/>
                  <a:pt x="635" y="1461"/>
                  <a:pt x="633" y="1461"/>
                </a:cubicBezTo>
                <a:close/>
              </a:path>
            </a:pathLst>
          </a:custGeom>
          <a:solidFill>
            <a:schemeClr val="accent2"/>
          </a:solidFill>
          <a:ln>
            <a:noFill/>
          </a:ln>
        </p:spPr>
        <p:txBody>
          <a:bodyPr spcFirstLastPara="1" wrap="square" lIns="182825" tIns="91400" rIns="182825" bIns="91400" anchor="t" anchorCtr="0">
            <a:noAutofit/>
          </a:bodyPr>
          <a:lstStyle/>
          <a:p>
            <a:pPr marL="0" marR="0" lvl="0" indent="0" algn="l" rtl="0">
              <a:lnSpc>
                <a:spcPct val="100000"/>
              </a:lnSpc>
              <a:spcBef>
                <a:spcPts val="0"/>
              </a:spcBef>
              <a:spcAft>
                <a:spcPts val="0"/>
              </a:spcAft>
              <a:buClr>
                <a:srgbClr val="000000"/>
              </a:buClr>
              <a:buSzPts val="2799"/>
              <a:buFont typeface="Arial"/>
              <a:buNone/>
            </a:pPr>
            <a:endParaRPr sz="2799" b="0" i="0" u="none" strike="noStrike" cap="none">
              <a:solidFill>
                <a:srgbClr val="000000"/>
              </a:solidFill>
              <a:latin typeface="Arial"/>
              <a:ea typeface="Arial"/>
              <a:cs typeface="Arial"/>
              <a:sym typeface="Arial"/>
            </a:endParaRPr>
          </a:p>
        </p:txBody>
      </p:sp>
      <p:sp>
        <p:nvSpPr>
          <p:cNvPr id="215" name="Google Shape;215;p9"/>
          <p:cNvSpPr txBox="1"/>
          <p:nvPr/>
        </p:nvSpPr>
        <p:spPr>
          <a:xfrm>
            <a:off x="10134969" y="4848396"/>
            <a:ext cx="2822325" cy="52309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799"/>
              <a:buFont typeface="Arial"/>
              <a:buNone/>
            </a:pPr>
            <a:r>
              <a:rPr lang="en-CA" sz="2799" b="1" i="0" u="none" strike="noStrike" cap="none">
                <a:solidFill>
                  <a:schemeClr val="lt1"/>
                </a:solidFill>
                <a:latin typeface="Arial"/>
                <a:ea typeface="Arial"/>
                <a:cs typeface="Arial"/>
                <a:sym typeface="Arial"/>
              </a:rPr>
              <a:t>Surgeon</a:t>
            </a:r>
            <a:endParaRPr sz="1400" b="0" i="0" u="none" strike="noStrike" cap="none">
              <a:solidFill>
                <a:srgbClr val="000000"/>
              </a:solidFill>
              <a:latin typeface="Arial"/>
              <a:ea typeface="Arial"/>
              <a:cs typeface="Arial"/>
              <a:sym typeface="Arial"/>
            </a:endParaRPr>
          </a:p>
        </p:txBody>
      </p:sp>
      <p:sp>
        <p:nvSpPr>
          <p:cNvPr id="216" name="Google Shape;216;p9"/>
          <p:cNvSpPr txBox="1"/>
          <p:nvPr/>
        </p:nvSpPr>
        <p:spPr>
          <a:xfrm>
            <a:off x="12572681" y="4827616"/>
            <a:ext cx="2822325" cy="52309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799"/>
              <a:buFont typeface="Arial"/>
              <a:buNone/>
            </a:pPr>
            <a:r>
              <a:rPr lang="en-CA" sz="2799" b="1" i="0" u="none" strike="noStrike" cap="none">
                <a:solidFill>
                  <a:schemeClr val="lt1"/>
                </a:solidFill>
                <a:latin typeface="Arial"/>
                <a:ea typeface="Arial"/>
                <a:cs typeface="Arial"/>
                <a:sym typeface="Arial"/>
              </a:rPr>
              <a:t>Intensivist</a:t>
            </a:r>
            <a:endParaRPr sz="1400" b="0" i="0" u="none" strike="noStrike" cap="none">
              <a:solidFill>
                <a:srgbClr val="000000"/>
              </a:solidFill>
              <a:latin typeface="Arial"/>
              <a:ea typeface="Arial"/>
              <a:cs typeface="Arial"/>
              <a:sym typeface="Arial"/>
            </a:endParaRPr>
          </a:p>
        </p:txBody>
      </p:sp>
      <p:sp>
        <p:nvSpPr>
          <p:cNvPr id="217" name="Google Shape;217;p9"/>
          <p:cNvSpPr txBox="1"/>
          <p:nvPr/>
        </p:nvSpPr>
        <p:spPr>
          <a:xfrm>
            <a:off x="13754321" y="6908676"/>
            <a:ext cx="2822323"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CA" sz="2000" b="1" i="0" u="none" strike="noStrike" cap="none">
                <a:solidFill>
                  <a:schemeClr val="lt1"/>
                </a:solidFill>
                <a:latin typeface="Arial"/>
                <a:ea typeface="Arial"/>
                <a:cs typeface="Arial"/>
                <a:sym typeface="Arial"/>
              </a:rPr>
              <a:t>Anesthesiologist</a:t>
            </a:r>
            <a:endParaRPr sz="1400" b="0" i="0" u="none" strike="noStrike" cap="none">
              <a:solidFill>
                <a:srgbClr val="000000"/>
              </a:solidFill>
              <a:latin typeface="Arial"/>
              <a:ea typeface="Arial"/>
              <a:cs typeface="Arial"/>
              <a:sym typeface="Arial"/>
            </a:endParaRPr>
          </a:p>
        </p:txBody>
      </p:sp>
      <p:sp>
        <p:nvSpPr>
          <p:cNvPr id="218" name="Google Shape;218;p9"/>
          <p:cNvSpPr txBox="1"/>
          <p:nvPr/>
        </p:nvSpPr>
        <p:spPr>
          <a:xfrm>
            <a:off x="12884411" y="8557241"/>
            <a:ext cx="2214827" cy="187730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CA" sz="2200" b="1" i="0" u="none" strike="noStrike" cap="none" dirty="0">
                <a:solidFill>
                  <a:schemeClr val="lt1"/>
                </a:solidFill>
                <a:latin typeface="Arial"/>
                <a:ea typeface="Arial"/>
                <a:cs typeface="Arial"/>
                <a:sym typeface="Arial"/>
              </a:rPr>
              <a:t>Nurse from each area-OR, CSICU, Telemetry</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799"/>
              <a:buFont typeface="Arial"/>
              <a:buNone/>
            </a:pPr>
            <a:endParaRPr sz="2799" b="1" i="0" u="none" strike="noStrike" cap="none" dirty="0">
              <a:solidFill>
                <a:schemeClr val="lt1"/>
              </a:solidFill>
              <a:latin typeface="Arial"/>
              <a:ea typeface="Arial"/>
              <a:cs typeface="Arial"/>
              <a:sym typeface="Arial"/>
            </a:endParaRPr>
          </a:p>
        </p:txBody>
      </p:sp>
      <p:sp>
        <p:nvSpPr>
          <p:cNvPr id="219" name="Google Shape;219;p9"/>
          <p:cNvSpPr txBox="1"/>
          <p:nvPr/>
        </p:nvSpPr>
        <p:spPr>
          <a:xfrm>
            <a:off x="10560351" y="8523902"/>
            <a:ext cx="2076017" cy="18153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799"/>
              <a:buFont typeface="Arial"/>
              <a:buNone/>
            </a:pPr>
            <a:r>
              <a:rPr lang="en-CA" sz="2799" b="1" i="0" u="none" strike="noStrike" cap="none">
                <a:solidFill>
                  <a:schemeClr val="lt1"/>
                </a:solidFill>
                <a:latin typeface="Arial"/>
                <a:ea typeface="Arial"/>
                <a:cs typeface="Arial"/>
                <a:sym typeface="Arial"/>
              </a:rPr>
              <a:t>Advanced Practice Provider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799"/>
              <a:buFont typeface="Arial"/>
              <a:buNone/>
            </a:pPr>
            <a:endParaRPr sz="2799" b="1" i="0" u="none" strike="noStrike" cap="none">
              <a:solidFill>
                <a:schemeClr val="lt1"/>
              </a:solidFill>
              <a:latin typeface="Arial"/>
              <a:ea typeface="Arial"/>
              <a:cs typeface="Arial"/>
              <a:sym typeface="Arial"/>
            </a:endParaRPr>
          </a:p>
        </p:txBody>
      </p:sp>
      <p:sp>
        <p:nvSpPr>
          <p:cNvPr id="220" name="Google Shape;220;p9"/>
          <p:cNvSpPr txBox="1"/>
          <p:nvPr/>
        </p:nvSpPr>
        <p:spPr>
          <a:xfrm>
            <a:off x="9038668" y="6963907"/>
            <a:ext cx="2822325" cy="52309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799"/>
              <a:buFont typeface="Arial"/>
              <a:buNone/>
            </a:pPr>
            <a:r>
              <a:rPr lang="en-CA" sz="2799" b="1" i="0" u="none" strike="noStrike" cap="none">
                <a:solidFill>
                  <a:schemeClr val="lt1"/>
                </a:solidFill>
                <a:latin typeface="Arial"/>
                <a:ea typeface="Arial"/>
                <a:cs typeface="Arial"/>
                <a:sym typeface="Arial"/>
              </a:rPr>
              <a:t>Pharmacist</a:t>
            </a:r>
            <a:endParaRPr sz="1400" b="0" i="0" u="none" strike="noStrike" cap="none">
              <a:solidFill>
                <a:srgbClr val="000000"/>
              </a:solidFill>
              <a:latin typeface="Arial"/>
              <a:ea typeface="Arial"/>
              <a:cs typeface="Arial"/>
              <a:sym typeface="Arial"/>
            </a:endParaRPr>
          </a:p>
        </p:txBody>
      </p:sp>
      <p:sp>
        <p:nvSpPr>
          <p:cNvPr id="221" name="Google Shape;221;p9"/>
          <p:cNvSpPr/>
          <p:nvPr/>
        </p:nvSpPr>
        <p:spPr>
          <a:xfrm>
            <a:off x="997540" y="5511214"/>
            <a:ext cx="6632361" cy="304602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398"/>
              <a:buFont typeface="Arial"/>
              <a:buNone/>
            </a:pPr>
            <a:r>
              <a:rPr lang="en-CA" sz="6398" b="0" i="0" u="none" strike="noStrike" cap="none">
                <a:solidFill>
                  <a:schemeClr val="accent1"/>
                </a:solidFill>
                <a:latin typeface="Lato Black"/>
                <a:ea typeface="Lato Black"/>
                <a:cs typeface="Lato Black"/>
                <a:sym typeface="Lato Black"/>
              </a:rPr>
              <a:t>Gather your Full Multidisciplinary ERAS</a:t>
            </a:r>
            <a:r>
              <a:rPr lang="en-CA" sz="6600" b="0" i="1" u="none" strike="noStrike" cap="none" baseline="30000">
                <a:solidFill>
                  <a:schemeClr val="accent1"/>
                </a:solidFill>
                <a:latin typeface="Arial"/>
                <a:ea typeface="Arial"/>
                <a:cs typeface="Arial"/>
                <a:sym typeface="Arial"/>
              </a:rPr>
              <a:t>®</a:t>
            </a:r>
            <a:r>
              <a:rPr lang="en-CA" sz="6398" b="0" i="0" u="none" strike="noStrike" cap="none">
                <a:solidFill>
                  <a:schemeClr val="accent1"/>
                </a:solidFill>
                <a:latin typeface="Lato Black"/>
                <a:ea typeface="Lato Black"/>
                <a:cs typeface="Lato Black"/>
                <a:sym typeface="Lato Black"/>
              </a:rPr>
              <a:t> Team</a:t>
            </a:r>
            <a:endParaRPr sz="1400" b="0" i="0" u="none" strike="noStrike" cap="none">
              <a:solidFill>
                <a:srgbClr val="000000"/>
              </a:solidFill>
              <a:latin typeface="Arial"/>
              <a:ea typeface="Arial"/>
              <a:cs typeface="Arial"/>
              <a:sym typeface="Arial"/>
            </a:endParaRPr>
          </a:p>
        </p:txBody>
      </p:sp>
      <p:sp>
        <p:nvSpPr>
          <p:cNvPr id="222" name="Google Shape;222;p9"/>
          <p:cNvSpPr/>
          <p:nvPr/>
        </p:nvSpPr>
        <p:spPr>
          <a:xfrm>
            <a:off x="8146500" y="3864915"/>
            <a:ext cx="2214826" cy="2553311"/>
          </a:xfrm>
          <a:custGeom>
            <a:avLst/>
            <a:gdLst/>
            <a:ahLst/>
            <a:cxnLst/>
            <a:rect l="l" t="t" r="r" b="b"/>
            <a:pathLst>
              <a:path w="1267" h="1461" extrusionOk="0">
                <a:moveTo>
                  <a:pt x="633" y="1461"/>
                </a:moveTo>
                <a:cubicBezTo>
                  <a:pt x="632" y="1461"/>
                  <a:pt x="631" y="1461"/>
                  <a:pt x="630" y="1460"/>
                </a:cubicBezTo>
                <a:cubicBezTo>
                  <a:pt x="4" y="1099"/>
                  <a:pt x="4" y="1099"/>
                  <a:pt x="4" y="1099"/>
                </a:cubicBezTo>
                <a:cubicBezTo>
                  <a:pt x="1" y="1097"/>
                  <a:pt x="0" y="1095"/>
                  <a:pt x="0" y="1092"/>
                </a:cubicBezTo>
                <a:cubicBezTo>
                  <a:pt x="0" y="369"/>
                  <a:pt x="0" y="369"/>
                  <a:pt x="0" y="369"/>
                </a:cubicBezTo>
                <a:cubicBezTo>
                  <a:pt x="0" y="367"/>
                  <a:pt x="1" y="364"/>
                  <a:pt x="4" y="363"/>
                </a:cubicBezTo>
                <a:cubicBezTo>
                  <a:pt x="630" y="1"/>
                  <a:pt x="630" y="1"/>
                  <a:pt x="630" y="1"/>
                </a:cubicBezTo>
                <a:cubicBezTo>
                  <a:pt x="631" y="1"/>
                  <a:pt x="632" y="0"/>
                  <a:pt x="633" y="0"/>
                </a:cubicBezTo>
                <a:cubicBezTo>
                  <a:pt x="635" y="0"/>
                  <a:pt x="636" y="1"/>
                  <a:pt x="637" y="1"/>
                </a:cubicBezTo>
                <a:cubicBezTo>
                  <a:pt x="1263" y="363"/>
                  <a:pt x="1263" y="363"/>
                  <a:pt x="1263" y="363"/>
                </a:cubicBezTo>
                <a:cubicBezTo>
                  <a:pt x="1266" y="364"/>
                  <a:pt x="1267" y="367"/>
                  <a:pt x="1267" y="369"/>
                </a:cubicBezTo>
                <a:cubicBezTo>
                  <a:pt x="1267" y="1092"/>
                  <a:pt x="1267" y="1092"/>
                  <a:pt x="1267" y="1092"/>
                </a:cubicBezTo>
                <a:cubicBezTo>
                  <a:pt x="1267" y="1095"/>
                  <a:pt x="1266" y="1097"/>
                  <a:pt x="1263" y="1099"/>
                </a:cubicBezTo>
                <a:cubicBezTo>
                  <a:pt x="637" y="1460"/>
                  <a:pt x="637" y="1460"/>
                  <a:pt x="637" y="1460"/>
                </a:cubicBezTo>
                <a:cubicBezTo>
                  <a:pt x="636" y="1461"/>
                  <a:pt x="635" y="1461"/>
                  <a:pt x="633" y="1461"/>
                </a:cubicBezTo>
                <a:close/>
              </a:path>
            </a:pathLst>
          </a:custGeom>
          <a:solidFill>
            <a:schemeClr val="accent1"/>
          </a:solidFill>
          <a:ln>
            <a:noFill/>
          </a:ln>
        </p:spPr>
        <p:txBody>
          <a:bodyPr spcFirstLastPara="1" wrap="square" lIns="182825" tIns="91400" rIns="182825" bIns="91400" anchor="t" anchorCtr="0">
            <a:noAutofit/>
          </a:bodyPr>
          <a:lstStyle/>
          <a:p>
            <a:pPr marL="0" marR="0" lvl="0" indent="0" algn="l" rtl="0">
              <a:lnSpc>
                <a:spcPct val="100000"/>
              </a:lnSpc>
              <a:spcBef>
                <a:spcPts val="0"/>
              </a:spcBef>
              <a:spcAft>
                <a:spcPts val="0"/>
              </a:spcAft>
              <a:buClr>
                <a:srgbClr val="000000"/>
              </a:buClr>
              <a:buSzPts val="2799"/>
              <a:buFont typeface="Arial"/>
              <a:buNone/>
            </a:pPr>
            <a:endParaRPr sz="2799" b="0" i="0" u="none" strike="noStrike" cap="none">
              <a:solidFill>
                <a:srgbClr val="000000"/>
              </a:solidFill>
              <a:latin typeface="Arial"/>
              <a:ea typeface="Arial"/>
              <a:cs typeface="Arial"/>
              <a:sym typeface="Arial"/>
            </a:endParaRPr>
          </a:p>
        </p:txBody>
      </p:sp>
      <p:sp>
        <p:nvSpPr>
          <p:cNvPr id="223" name="Google Shape;223;p9"/>
          <p:cNvSpPr txBox="1"/>
          <p:nvPr/>
        </p:nvSpPr>
        <p:spPr>
          <a:xfrm>
            <a:off x="7818362" y="4833796"/>
            <a:ext cx="2822325" cy="52309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799"/>
              <a:buFont typeface="Arial"/>
              <a:buNone/>
            </a:pPr>
            <a:r>
              <a:rPr lang="en-CA" sz="2799" b="1" i="0" u="none" strike="noStrike" cap="none">
                <a:solidFill>
                  <a:schemeClr val="lt1"/>
                </a:solidFill>
                <a:latin typeface="Arial"/>
                <a:ea typeface="Arial"/>
                <a:cs typeface="Arial"/>
                <a:sym typeface="Arial"/>
              </a:rPr>
              <a:t>Perfusionist</a:t>
            </a:r>
            <a:endParaRPr sz="1400" b="0" i="0" u="none" strike="noStrike" cap="none">
              <a:solidFill>
                <a:srgbClr val="000000"/>
              </a:solidFill>
              <a:latin typeface="Arial"/>
              <a:ea typeface="Arial"/>
              <a:cs typeface="Arial"/>
              <a:sym typeface="Arial"/>
            </a:endParaRPr>
          </a:p>
        </p:txBody>
      </p:sp>
      <p:sp>
        <p:nvSpPr>
          <p:cNvPr id="224" name="Google Shape;224;p9"/>
          <p:cNvSpPr/>
          <p:nvPr/>
        </p:nvSpPr>
        <p:spPr>
          <a:xfrm>
            <a:off x="8132158" y="7950836"/>
            <a:ext cx="2214826" cy="2553311"/>
          </a:xfrm>
          <a:custGeom>
            <a:avLst/>
            <a:gdLst/>
            <a:ahLst/>
            <a:cxnLst/>
            <a:rect l="l" t="t" r="r" b="b"/>
            <a:pathLst>
              <a:path w="1267" h="1461" extrusionOk="0">
                <a:moveTo>
                  <a:pt x="633" y="1461"/>
                </a:moveTo>
                <a:cubicBezTo>
                  <a:pt x="632" y="1461"/>
                  <a:pt x="631" y="1461"/>
                  <a:pt x="630" y="1460"/>
                </a:cubicBezTo>
                <a:cubicBezTo>
                  <a:pt x="4" y="1099"/>
                  <a:pt x="4" y="1099"/>
                  <a:pt x="4" y="1099"/>
                </a:cubicBezTo>
                <a:cubicBezTo>
                  <a:pt x="1" y="1097"/>
                  <a:pt x="0" y="1095"/>
                  <a:pt x="0" y="1092"/>
                </a:cubicBezTo>
                <a:cubicBezTo>
                  <a:pt x="0" y="369"/>
                  <a:pt x="0" y="369"/>
                  <a:pt x="0" y="369"/>
                </a:cubicBezTo>
                <a:cubicBezTo>
                  <a:pt x="0" y="367"/>
                  <a:pt x="1" y="364"/>
                  <a:pt x="4" y="363"/>
                </a:cubicBezTo>
                <a:cubicBezTo>
                  <a:pt x="630" y="1"/>
                  <a:pt x="630" y="1"/>
                  <a:pt x="630" y="1"/>
                </a:cubicBezTo>
                <a:cubicBezTo>
                  <a:pt x="631" y="1"/>
                  <a:pt x="632" y="0"/>
                  <a:pt x="633" y="0"/>
                </a:cubicBezTo>
                <a:cubicBezTo>
                  <a:pt x="635" y="0"/>
                  <a:pt x="636" y="1"/>
                  <a:pt x="637" y="1"/>
                </a:cubicBezTo>
                <a:cubicBezTo>
                  <a:pt x="1263" y="363"/>
                  <a:pt x="1263" y="363"/>
                  <a:pt x="1263" y="363"/>
                </a:cubicBezTo>
                <a:cubicBezTo>
                  <a:pt x="1266" y="364"/>
                  <a:pt x="1267" y="367"/>
                  <a:pt x="1267" y="369"/>
                </a:cubicBezTo>
                <a:cubicBezTo>
                  <a:pt x="1267" y="1092"/>
                  <a:pt x="1267" y="1092"/>
                  <a:pt x="1267" y="1092"/>
                </a:cubicBezTo>
                <a:cubicBezTo>
                  <a:pt x="1267" y="1095"/>
                  <a:pt x="1266" y="1097"/>
                  <a:pt x="1263" y="1099"/>
                </a:cubicBezTo>
                <a:cubicBezTo>
                  <a:pt x="637" y="1460"/>
                  <a:pt x="637" y="1460"/>
                  <a:pt x="637" y="1460"/>
                </a:cubicBezTo>
                <a:cubicBezTo>
                  <a:pt x="636" y="1461"/>
                  <a:pt x="635" y="1461"/>
                  <a:pt x="633" y="1461"/>
                </a:cubicBezTo>
                <a:close/>
              </a:path>
            </a:pathLst>
          </a:custGeom>
          <a:solidFill>
            <a:schemeClr val="accent1"/>
          </a:solidFill>
          <a:ln>
            <a:noFill/>
          </a:ln>
        </p:spPr>
        <p:txBody>
          <a:bodyPr spcFirstLastPara="1" wrap="square" lIns="182825" tIns="91400" rIns="182825" bIns="91400" anchor="t" anchorCtr="0">
            <a:noAutofit/>
          </a:bodyPr>
          <a:lstStyle/>
          <a:p>
            <a:pPr marL="0" marR="0" lvl="0" indent="0" algn="l" rtl="0">
              <a:lnSpc>
                <a:spcPct val="100000"/>
              </a:lnSpc>
              <a:spcBef>
                <a:spcPts val="0"/>
              </a:spcBef>
              <a:spcAft>
                <a:spcPts val="0"/>
              </a:spcAft>
              <a:buClr>
                <a:srgbClr val="000000"/>
              </a:buClr>
              <a:buSzPts val="2799"/>
              <a:buFont typeface="Arial"/>
              <a:buNone/>
            </a:pPr>
            <a:endParaRPr sz="2799" b="0" i="0" u="none" strike="noStrike" cap="none">
              <a:solidFill>
                <a:srgbClr val="000000"/>
              </a:solidFill>
              <a:latin typeface="Arial"/>
              <a:ea typeface="Arial"/>
              <a:cs typeface="Arial"/>
              <a:sym typeface="Arial"/>
            </a:endParaRPr>
          </a:p>
        </p:txBody>
      </p:sp>
      <p:sp>
        <p:nvSpPr>
          <p:cNvPr id="225" name="Google Shape;225;p9"/>
          <p:cNvSpPr txBox="1"/>
          <p:nvPr/>
        </p:nvSpPr>
        <p:spPr>
          <a:xfrm>
            <a:off x="7804020" y="8919717"/>
            <a:ext cx="2822325" cy="52309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799"/>
              <a:buFont typeface="Arial"/>
              <a:buNone/>
            </a:pPr>
            <a:r>
              <a:rPr lang="en-CA" sz="2799" b="1" i="0" u="none" strike="noStrike" cap="none">
                <a:solidFill>
                  <a:schemeClr val="lt1"/>
                </a:solidFill>
                <a:latin typeface="Arial"/>
                <a:ea typeface="Arial"/>
                <a:cs typeface="Arial"/>
                <a:sym typeface="Arial"/>
              </a:rPr>
              <a:t>PT/OT</a:t>
            </a:r>
            <a:endParaRPr sz="1400" b="0" i="0" u="none" strike="noStrike" cap="none">
              <a:solidFill>
                <a:srgbClr val="000000"/>
              </a:solidFill>
              <a:latin typeface="Arial"/>
              <a:ea typeface="Arial"/>
              <a:cs typeface="Arial"/>
              <a:sym typeface="Arial"/>
            </a:endParaRPr>
          </a:p>
        </p:txBody>
      </p:sp>
      <p:sp>
        <p:nvSpPr>
          <p:cNvPr id="226" name="Google Shape;226;p9"/>
          <p:cNvSpPr/>
          <p:nvPr/>
        </p:nvSpPr>
        <p:spPr>
          <a:xfrm>
            <a:off x="15248710" y="8006606"/>
            <a:ext cx="2214826" cy="2553311"/>
          </a:xfrm>
          <a:custGeom>
            <a:avLst/>
            <a:gdLst/>
            <a:ahLst/>
            <a:cxnLst/>
            <a:rect l="l" t="t" r="r" b="b"/>
            <a:pathLst>
              <a:path w="1267" h="1461" extrusionOk="0">
                <a:moveTo>
                  <a:pt x="633" y="1461"/>
                </a:moveTo>
                <a:cubicBezTo>
                  <a:pt x="632" y="1461"/>
                  <a:pt x="631" y="1461"/>
                  <a:pt x="630" y="1460"/>
                </a:cubicBezTo>
                <a:cubicBezTo>
                  <a:pt x="4" y="1099"/>
                  <a:pt x="4" y="1099"/>
                  <a:pt x="4" y="1099"/>
                </a:cubicBezTo>
                <a:cubicBezTo>
                  <a:pt x="1" y="1097"/>
                  <a:pt x="0" y="1095"/>
                  <a:pt x="0" y="1092"/>
                </a:cubicBezTo>
                <a:cubicBezTo>
                  <a:pt x="0" y="369"/>
                  <a:pt x="0" y="369"/>
                  <a:pt x="0" y="369"/>
                </a:cubicBezTo>
                <a:cubicBezTo>
                  <a:pt x="0" y="367"/>
                  <a:pt x="1" y="364"/>
                  <a:pt x="4" y="363"/>
                </a:cubicBezTo>
                <a:cubicBezTo>
                  <a:pt x="630" y="1"/>
                  <a:pt x="630" y="1"/>
                  <a:pt x="630" y="1"/>
                </a:cubicBezTo>
                <a:cubicBezTo>
                  <a:pt x="631" y="1"/>
                  <a:pt x="632" y="0"/>
                  <a:pt x="633" y="0"/>
                </a:cubicBezTo>
                <a:cubicBezTo>
                  <a:pt x="635" y="0"/>
                  <a:pt x="636" y="1"/>
                  <a:pt x="637" y="1"/>
                </a:cubicBezTo>
                <a:cubicBezTo>
                  <a:pt x="1263" y="363"/>
                  <a:pt x="1263" y="363"/>
                  <a:pt x="1263" y="363"/>
                </a:cubicBezTo>
                <a:cubicBezTo>
                  <a:pt x="1266" y="364"/>
                  <a:pt x="1267" y="367"/>
                  <a:pt x="1267" y="369"/>
                </a:cubicBezTo>
                <a:cubicBezTo>
                  <a:pt x="1267" y="1092"/>
                  <a:pt x="1267" y="1092"/>
                  <a:pt x="1267" y="1092"/>
                </a:cubicBezTo>
                <a:cubicBezTo>
                  <a:pt x="1267" y="1095"/>
                  <a:pt x="1266" y="1097"/>
                  <a:pt x="1263" y="1099"/>
                </a:cubicBezTo>
                <a:cubicBezTo>
                  <a:pt x="637" y="1460"/>
                  <a:pt x="637" y="1460"/>
                  <a:pt x="637" y="1460"/>
                </a:cubicBezTo>
                <a:cubicBezTo>
                  <a:pt x="636" y="1461"/>
                  <a:pt x="635" y="1461"/>
                  <a:pt x="633" y="1461"/>
                </a:cubicBezTo>
                <a:close/>
              </a:path>
            </a:pathLst>
          </a:custGeom>
          <a:solidFill>
            <a:schemeClr val="accent1"/>
          </a:solidFill>
          <a:ln>
            <a:noFill/>
          </a:ln>
        </p:spPr>
        <p:txBody>
          <a:bodyPr spcFirstLastPara="1" wrap="square" lIns="182825" tIns="91400" rIns="182825" bIns="91400" anchor="t" anchorCtr="0">
            <a:noAutofit/>
          </a:bodyPr>
          <a:lstStyle/>
          <a:p>
            <a:pPr marL="0" marR="0" lvl="0" indent="0" algn="l" rtl="0">
              <a:lnSpc>
                <a:spcPct val="100000"/>
              </a:lnSpc>
              <a:spcBef>
                <a:spcPts val="0"/>
              </a:spcBef>
              <a:spcAft>
                <a:spcPts val="0"/>
              </a:spcAft>
              <a:buClr>
                <a:srgbClr val="000000"/>
              </a:buClr>
              <a:buSzPts val="2799"/>
              <a:buFont typeface="Arial"/>
              <a:buNone/>
            </a:pPr>
            <a:endParaRPr sz="2799" b="0" i="0" u="none" strike="noStrike" cap="none">
              <a:solidFill>
                <a:srgbClr val="000000"/>
              </a:solidFill>
              <a:latin typeface="Arial"/>
              <a:ea typeface="Arial"/>
              <a:cs typeface="Arial"/>
              <a:sym typeface="Arial"/>
            </a:endParaRPr>
          </a:p>
        </p:txBody>
      </p:sp>
      <p:sp>
        <p:nvSpPr>
          <p:cNvPr id="227" name="Google Shape;227;p9"/>
          <p:cNvSpPr/>
          <p:nvPr/>
        </p:nvSpPr>
        <p:spPr>
          <a:xfrm>
            <a:off x="11654265" y="9989320"/>
            <a:ext cx="2214826" cy="2553311"/>
          </a:xfrm>
          <a:custGeom>
            <a:avLst/>
            <a:gdLst/>
            <a:ahLst/>
            <a:cxnLst/>
            <a:rect l="l" t="t" r="r" b="b"/>
            <a:pathLst>
              <a:path w="1267" h="1461" extrusionOk="0">
                <a:moveTo>
                  <a:pt x="633" y="1461"/>
                </a:moveTo>
                <a:cubicBezTo>
                  <a:pt x="632" y="1461"/>
                  <a:pt x="631" y="1461"/>
                  <a:pt x="630" y="1460"/>
                </a:cubicBezTo>
                <a:cubicBezTo>
                  <a:pt x="4" y="1099"/>
                  <a:pt x="4" y="1099"/>
                  <a:pt x="4" y="1099"/>
                </a:cubicBezTo>
                <a:cubicBezTo>
                  <a:pt x="1" y="1097"/>
                  <a:pt x="0" y="1095"/>
                  <a:pt x="0" y="1092"/>
                </a:cubicBezTo>
                <a:cubicBezTo>
                  <a:pt x="0" y="369"/>
                  <a:pt x="0" y="369"/>
                  <a:pt x="0" y="369"/>
                </a:cubicBezTo>
                <a:cubicBezTo>
                  <a:pt x="0" y="367"/>
                  <a:pt x="1" y="364"/>
                  <a:pt x="4" y="363"/>
                </a:cubicBezTo>
                <a:cubicBezTo>
                  <a:pt x="630" y="1"/>
                  <a:pt x="630" y="1"/>
                  <a:pt x="630" y="1"/>
                </a:cubicBezTo>
                <a:cubicBezTo>
                  <a:pt x="631" y="1"/>
                  <a:pt x="632" y="0"/>
                  <a:pt x="633" y="0"/>
                </a:cubicBezTo>
                <a:cubicBezTo>
                  <a:pt x="635" y="0"/>
                  <a:pt x="636" y="1"/>
                  <a:pt x="637" y="1"/>
                </a:cubicBezTo>
                <a:cubicBezTo>
                  <a:pt x="1263" y="363"/>
                  <a:pt x="1263" y="363"/>
                  <a:pt x="1263" y="363"/>
                </a:cubicBezTo>
                <a:cubicBezTo>
                  <a:pt x="1266" y="364"/>
                  <a:pt x="1267" y="367"/>
                  <a:pt x="1267" y="369"/>
                </a:cubicBezTo>
                <a:cubicBezTo>
                  <a:pt x="1267" y="1092"/>
                  <a:pt x="1267" y="1092"/>
                  <a:pt x="1267" y="1092"/>
                </a:cubicBezTo>
                <a:cubicBezTo>
                  <a:pt x="1267" y="1095"/>
                  <a:pt x="1266" y="1097"/>
                  <a:pt x="1263" y="1099"/>
                </a:cubicBezTo>
                <a:cubicBezTo>
                  <a:pt x="637" y="1460"/>
                  <a:pt x="637" y="1460"/>
                  <a:pt x="637" y="1460"/>
                </a:cubicBezTo>
                <a:cubicBezTo>
                  <a:pt x="636" y="1461"/>
                  <a:pt x="635" y="1461"/>
                  <a:pt x="633" y="1461"/>
                </a:cubicBezTo>
                <a:close/>
              </a:path>
            </a:pathLst>
          </a:custGeom>
          <a:solidFill>
            <a:schemeClr val="accent1"/>
          </a:solidFill>
          <a:ln>
            <a:noFill/>
          </a:ln>
        </p:spPr>
        <p:txBody>
          <a:bodyPr spcFirstLastPara="1" wrap="square" lIns="182825" tIns="91400" rIns="182825" bIns="91400" anchor="t" anchorCtr="0">
            <a:noAutofit/>
          </a:bodyPr>
          <a:lstStyle/>
          <a:p>
            <a:pPr marL="0" marR="0" lvl="0" indent="0" algn="l" rtl="0">
              <a:lnSpc>
                <a:spcPct val="100000"/>
              </a:lnSpc>
              <a:spcBef>
                <a:spcPts val="0"/>
              </a:spcBef>
              <a:spcAft>
                <a:spcPts val="0"/>
              </a:spcAft>
              <a:buClr>
                <a:srgbClr val="000000"/>
              </a:buClr>
              <a:buSzPts val="2799"/>
              <a:buFont typeface="Arial"/>
              <a:buNone/>
            </a:pPr>
            <a:endParaRPr sz="2799" b="0" i="0" u="none" strike="noStrike" cap="none">
              <a:solidFill>
                <a:srgbClr val="000000"/>
              </a:solidFill>
              <a:latin typeface="Arial"/>
              <a:ea typeface="Arial"/>
              <a:cs typeface="Arial"/>
              <a:sym typeface="Arial"/>
            </a:endParaRPr>
          </a:p>
        </p:txBody>
      </p:sp>
      <p:sp>
        <p:nvSpPr>
          <p:cNvPr id="228" name="Google Shape;228;p9"/>
          <p:cNvSpPr txBox="1"/>
          <p:nvPr/>
        </p:nvSpPr>
        <p:spPr>
          <a:xfrm>
            <a:off x="11326127" y="11020547"/>
            <a:ext cx="2822325" cy="52309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799"/>
              <a:buFont typeface="Arial"/>
              <a:buNone/>
            </a:pPr>
            <a:r>
              <a:rPr lang="en-CA" sz="2799" b="1" i="0" u="none" strike="noStrike" cap="none">
                <a:solidFill>
                  <a:schemeClr val="lt1"/>
                </a:solidFill>
                <a:latin typeface="Arial"/>
                <a:ea typeface="Arial"/>
                <a:cs typeface="Arial"/>
                <a:sym typeface="Arial"/>
              </a:rPr>
              <a:t>Dietitian</a:t>
            </a:r>
            <a:endParaRPr sz="1400" b="0" i="0" u="none" strike="noStrike" cap="none">
              <a:solidFill>
                <a:srgbClr val="000000"/>
              </a:solidFill>
              <a:latin typeface="Arial"/>
              <a:ea typeface="Arial"/>
              <a:cs typeface="Arial"/>
              <a:sym typeface="Arial"/>
            </a:endParaRPr>
          </a:p>
        </p:txBody>
      </p:sp>
      <p:sp>
        <p:nvSpPr>
          <p:cNvPr id="229" name="Google Shape;229;p9"/>
          <p:cNvSpPr/>
          <p:nvPr/>
        </p:nvSpPr>
        <p:spPr>
          <a:xfrm>
            <a:off x="15231185" y="3893410"/>
            <a:ext cx="2214826" cy="2553311"/>
          </a:xfrm>
          <a:custGeom>
            <a:avLst/>
            <a:gdLst/>
            <a:ahLst/>
            <a:cxnLst/>
            <a:rect l="l" t="t" r="r" b="b"/>
            <a:pathLst>
              <a:path w="1267" h="1461" extrusionOk="0">
                <a:moveTo>
                  <a:pt x="633" y="1461"/>
                </a:moveTo>
                <a:cubicBezTo>
                  <a:pt x="632" y="1461"/>
                  <a:pt x="631" y="1461"/>
                  <a:pt x="630" y="1460"/>
                </a:cubicBezTo>
                <a:cubicBezTo>
                  <a:pt x="4" y="1099"/>
                  <a:pt x="4" y="1099"/>
                  <a:pt x="4" y="1099"/>
                </a:cubicBezTo>
                <a:cubicBezTo>
                  <a:pt x="1" y="1097"/>
                  <a:pt x="0" y="1095"/>
                  <a:pt x="0" y="1092"/>
                </a:cubicBezTo>
                <a:cubicBezTo>
                  <a:pt x="0" y="369"/>
                  <a:pt x="0" y="369"/>
                  <a:pt x="0" y="369"/>
                </a:cubicBezTo>
                <a:cubicBezTo>
                  <a:pt x="0" y="367"/>
                  <a:pt x="1" y="364"/>
                  <a:pt x="4" y="363"/>
                </a:cubicBezTo>
                <a:cubicBezTo>
                  <a:pt x="630" y="1"/>
                  <a:pt x="630" y="1"/>
                  <a:pt x="630" y="1"/>
                </a:cubicBezTo>
                <a:cubicBezTo>
                  <a:pt x="631" y="1"/>
                  <a:pt x="632" y="0"/>
                  <a:pt x="633" y="0"/>
                </a:cubicBezTo>
                <a:cubicBezTo>
                  <a:pt x="635" y="0"/>
                  <a:pt x="636" y="1"/>
                  <a:pt x="637" y="1"/>
                </a:cubicBezTo>
                <a:cubicBezTo>
                  <a:pt x="1263" y="363"/>
                  <a:pt x="1263" y="363"/>
                  <a:pt x="1263" y="363"/>
                </a:cubicBezTo>
                <a:cubicBezTo>
                  <a:pt x="1266" y="364"/>
                  <a:pt x="1267" y="367"/>
                  <a:pt x="1267" y="369"/>
                </a:cubicBezTo>
                <a:cubicBezTo>
                  <a:pt x="1267" y="1092"/>
                  <a:pt x="1267" y="1092"/>
                  <a:pt x="1267" y="1092"/>
                </a:cubicBezTo>
                <a:cubicBezTo>
                  <a:pt x="1267" y="1095"/>
                  <a:pt x="1266" y="1097"/>
                  <a:pt x="1263" y="1099"/>
                </a:cubicBezTo>
                <a:cubicBezTo>
                  <a:pt x="637" y="1460"/>
                  <a:pt x="637" y="1460"/>
                  <a:pt x="637" y="1460"/>
                </a:cubicBezTo>
                <a:cubicBezTo>
                  <a:pt x="636" y="1461"/>
                  <a:pt x="635" y="1461"/>
                  <a:pt x="633" y="1461"/>
                </a:cubicBezTo>
                <a:close/>
              </a:path>
            </a:pathLst>
          </a:custGeom>
          <a:solidFill>
            <a:schemeClr val="accent1"/>
          </a:solidFill>
          <a:ln>
            <a:noFill/>
          </a:ln>
        </p:spPr>
        <p:txBody>
          <a:bodyPr spcFirstLastPara="1" wrap="square" lIns="182825" tIns="91400" rIns="182825" bIns="91400" anchor="t" anchorCtr="0">
            <a:noAutofit/>
          </a:bodyPr>
          <a:lstStyle/>
          <a:p>
            <a:pPr marL="0" marR="0" lvl="0" indent="0" algn="l" rtl="0">
              <a:lnSpc>
                <a:spcPct val="100000"/>
              </a:lnSpc>
              <a:spcBef>
                <a:spcPts val="0"/>
              </a:spcBef>
              <a:spcAft>
                <a:spcPts val="0"/>
              </a:spcAft>
              <a:buClr>
                <a:srgbClr val="000000"/>
              </a:buClr>
              <a:buSzPts val="2799"/>
              <a:buFont typeface="Arial"/>
              <a:buNone/>
            </a:pPr>
            <a:endParaRPr sz="2799" b="0" i="0" u="none" strike="noStrike" cap="none">
              <a:solidFill>
                <a:srgbClr val="000000"/>
              </a:solidFill>
              <a:latin typeface="Arial"/>
              <a:ea typeface="Arial"/>
              <a:cs typeface="Arial"/>
              <a:sym typeface="Arial"/>
            </a:endParaRPr>
          </a:p>
        </p:txBody>
      </p:sp>
      <p:sp>
        <p:nvSpPr>
          <p:cNvPr id="230" name="Google Shape;230;p9"/>
          <p:cNvSpPr txBox="1"/>
          <p:nvPr/>
        </p:nvSpPr>
        <p:spPr>
          <a:xfrm>
            <a:off x="14944960" y="8750497"/>
            <a:ext cx="2822325" cy="8924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CA" sz="2400" b="1" i="0" u="none" strike="noStrike" cap="none">
                <a:solidFill>
                  <a:schemeClr val="lt1"/>
                </a:solidFill>
                <a:latin typeface="Arial"/>
                <a:ea typeface="Arial"/>
                <a:cs typeface="Arial"/>
                <a:sym typeface="Arial"/>
              </a:rPr>
              <a:t>Exercise</a:t>
            </a:r>
            <a:r>
              <a:rPr lang="en-CA" sz="2799" b="1" i="0" u="none" strike="noStrike" cap="none">
                <a:solidFill>
                  <a:schemeClr val="lt1"/>
                </a:solidFill>
                <a:latin typeface="Arial"/>
                <a:ea typeface="Arial"/>
                <a:cs typeface="Arial"/>
                <a:sym typeface="Arial"/>
              </a:rPr>
              <a:t> </a:t>
            </a:r>
            <a:r>
              <a:rPr lang="en-CA" sz="2400" b="1" i="0" u="none" strike="noStrike" cap="none">
                <a:solidFill>
                  <a:schemeClr val="lt1"/>
                </a:solidFill>
                <a:latin typeface="Arial"/>
                <a:ea typeface="Arial"/>
                <a:cs typeface="Arial"/>
                <a:sym typeface="Arial"/>
              </a:rPr>
              <a:t>Technologist</a:t>
            </a:r>
            <a:endParaRPr sz="1400" b="0" i="0" u="none" strike="noStrike" cap="none">
              <a:solidFill>
                <a:srgbClr val="000000"/>
              </a:solidFill>
              <a:latin typeface="Arial"/>
              <a:ea typeface="Arial"/>
              <a:cs typeface="Arial"/>
              <a:sym typeface="Arial"/>
            </a:endParaRPr>
          </a:p>
        </p:txBody>
      </p:sp>
      <p:sp>
        <p:nvSpPr>
          <p:cNvPr id="231" name="Google Shape;231;p9"/>
          <p:cNvSpPr txBox="1"/>
          <p:nvPr/>
        </p:nvSpPr>
        <p:spPr>
          <a:xfrm>
            <a:off x="14926447" y="4738853"/>
            <a:ext cx="2822325" cy="95385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799"/>
              <a:buFont typeface="Arial"/>
              <a:buNone/>
            </a:pPr>
            <a:r>
              <a:rPr lang="en-CA" sz="2799" b="1" i="0" u="none" strike="noStrike" cap="none">
                <a:solidFill>
                  <a:schemeClr val="lt1"/>
                </a:solidFill>
                <a:latin typeface="Arial"/>
                <a:ea typeface="Arial"/>
                <a:cs typeface="Arial"/>
                <a:sym typeface="Arial"/>
              </a:rPr>
              <a:t>Respiratory Therapist</a:t>
            </a:r>
            <a:endParaRPr sz="1400" b="0" i="0" u="none" strike="noStrike" cap="none">
              <a:solidFill>
                <a:srgbClr val="000000"/>
              </a:solidFill>
              <a:latin typeface="Arial"/>
              <a:ea typeface="Arial"/>
              <a:cs typeface="Arial"/>
              <a:sym typeface="Arial"/>
            </a:endParaRPr>
          </a:p>
        </p:txBody>
      </p:sp>
      <p:sp>
        <p:nvSpPr>
          <p:cNvPr id="232" name="Google Shape;232;p9"/>
          <p:cNvSpPr/>
          <p:nvPr/>
        </p:nvSpPr>
        <p:spPr>
          <a:xfrm>
            <a:off x="11715745" y="1863172"/>
            <a:ext cx="2214826" cy="2553311"/>
          </a:xfrm>
          <a:custGeom>
            <a:avLst/>
            <a:gdLst/>
            <a:ahLst/>
            <a:cxnLst/>
            <a:rect l="l" t="t" r="r" b="b"/>
            <a:pathLst>
              <a:path w="1267" h="1461" extrusionOk="0">
                <a:moveTo>
                  <a:pt x="633" y="1461"/>
                </a:moveTo>
                <a:cubicBezTo>
                  <a:pt x="632" y="1461"/>
                  <a:pt x="631" y="1461"/>
                  <a:pt x="630" y="1460"/>
                </a:cubicBezTo>
                <a:cubicBezTo>
                  <a:pt x="4" y="1099"/>
                  <a:pt x="4" y="1099"/>
                  <a:pt x="4" y="1099"/>
                </a:cubicBezTo>
                <a:cubicBezTo>
                  <a:pt x="1" y="1097"/>
                  <a:pt x="0" y="1095"/>
                  <a:pt x="0" y="1092"/>
                </a:cubicBezTo>
                <a:cubicBezTo>
                  <a:pt x="0" y="369"/>
                  <a:pt x="0" y="369"/>
                  <a:pt x="0" y="369"/>
                </a:cubicBezTo>
                <a:cubicBezTo>
                  <a:pt x="0" y="367"/>
                  <a:pt x="1" y="364"/>
                  <a:pt x="4" y="363"/>
                </a:cubicBezTo>
                <a:cubicBezTo>
                  <a:pt x="630" y="1"/>
                  <a:pt x="630" y="1"/>
                  <a:pt x="630" y="1"/>
                </a:cubicBezTo>
                <a:cubicBezTo>
                  <a:pt x="631" y="1"/>
                  <a:pt x="632" y="0"/>
                  <a:pt x="633" y="0"/>
                </a:cubicBezTo>
                <a:cubicBezTo>
                  <a:pt x="635" y="0"/>
                  <a:pt x="636" y="1"/>
                  <a:pt x="637" y="1"/>
                </a:cubicBezTo>
                <a:cubicBezTo>
                  <a:pt x="1263" y="363"/>
                  <a:pt x="1263" y="363"/>
                  <a:pt x="1263" y="363"/>
                </a:cubicBezTo>
                <a:cubicBezTo>
                  <a:pt x="1266" y="364"/>
                  <a:pt x="1267" y="367"/>
                  <a:pt x="1267" y="369"/>
                </a:cubicBezTo>
                <a:cubicBezTo>
                  <a:pt x="1267" y="1092"/>
                  <a:pt x="1267" y="1092"/>
                  <a:pt x="1267" y="1092"/>
                </a:cubicBezTo>
                <a:cubicBezTo>
                  <a:pt x="1267" y="1095"/>
                  <a:pt x="1266" y="1097"/>
                  <a:pt x="1263" y="1099"/>
                </a:cubicBezTo>
                <a:cubicBezTo>
                  <a:pt x="637" y="1460"/>
                  <a:pt x="637" y="1460"/>
                  <a:pt x="637" y="1460"/>
                </a:cubicBezTo>
                <a:cubicBezTo>
                  <a:pt x="636" y="1461"/>
                  <a:pt x="635" y="1461"/>
                  <a:pt x="633" y="1461"/>
                </a:cubicBezTo>
                <a:close/>
              </a:path>
            </a:pathLst>
          </a:custGeom>
          <a:solidFill>
            <a:schemeClr val="accent1"/>
          </a:solidFill>
          <a:ln>
            <a:noFill/>
          </a:ln>
        </p:spPr>
        <p:txBody>
          <a:bodyPr spcFirstLastPara="1" wrap="square" lIns="182825" tIns="91400" rIns="182825" bIns="91400" anchor="t" anchorCtr="0">
            <a:noAutofit/>
          </a:bodyPr>
          <a:lstStyle/>
          <a:p>
            <a:pPr marL="0" marR="0" lvl="0" indent="0" algn="l" rtl="0">
              <a:lnSpc>
                <a:spcPct val="100000"/>
              </a:lnSpc>
              <a:spcBef>
                <a:spcPts val="0"/>
              </a:spcBef>
              <a:spcAft>
                <a:spcPts val="0"/>
              </a:spcAft>
              <a:buClr>
                <a:srgbClr val="000000"/>
              </a:buClr>
              <a:buSzPts val="2799"/>
              <a:buFont typeface="Arial"/>
              <a:buNone/>
            </a:pPr>
            <a:endParaRPr sz="2799" b="0" i="0" u="none" strike="noStrike" cap="none">
              <a:solidFill>
                <a:srgbClr val="000000"/>
              </a:solidFill>
              <a:latin typeface="Arial"/>
              <a:ea typeface="Arial"/>
              <a:cs typeface="Arial"/>
              <a:sym typeface="Arial"/>
            </a:endParaRPr>
          </a:p>
        </p:txBody>
      </p:sp>
      <p:sp>
        <p:nvSpPr>
          <p:cNvPr id="233" name="Google Shape;233;p9"/>
          <p:cNvSpPr txBox="1"/>
          <p:nvPr/>
        </p:nvSpPr>
        <p:spPr>
          <a:xfrm>
            <a:off x="11632393" y="2625486"/>
            <a:ext cx="2372339" cy="95385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799"/>
              <a:buFont typeface="Arial"/>
              <a:buNone/>
            </a:pPr>
            <a:r>
              <a:rPr lang="en-CA" sz="2799" b="1" i="0" u="none" strike="noStrike" cap="none">
                <a:solidFill>
                  <a:schemeClr val="lt1"/>
                </a:solidFill>
                <a:latin typeface="Arial"/>
                <a:ea typeface="Arial"/>
                <a:cs typeface="Arial"/>
                <a:sym typeface="Arial"/>
              </a:rPr>
              <a:t>Case Manager</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10"/>
          <p:cNvSpPr txBox="1">
            <a:spLocks noGrp="1"/>
          </p:cNvSpPr>
          <p:nvPr>
            <p:ph type="title"/>
          </p:nvPr>
        </p:nvSpPr>
        <p:spPr>
          <a:xfrm>
            <a:off x="2412099" y="607922"/>
            <a:ext cx="18113012" cy="79583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300"/>
              <a:buFont typeface="Lato Black"/>
              <a:buNone/>
            </a:pPr>
            <a:r>
              <a:rPr lang="en-CA"/>
              <a:t>The ERAS</a:t>
            </a:r>
            <a:r>
              <a:rPr lang="en-CA" sz="4400" i="1" baseline="30000">
                <a:solidFill>
                  <a:schemeClr val="lt1"/>
                </a:solidFill>
                <a:latin typeface="Arial"/>
                <a:ea typeface="Arial"/>
                <a:cs typeface="Arial"/>
                <a:sym typeface="Arial"/>
              </a:rPr>
              <a:t>®</a:t>
            </a:r>
            <a:r>
              <a:rPr lang="en-CA"/>
              <a:t> Team</a:t>
            </a:r>
            <a:endParaRPr/>
          </a:p>
        </p:txBody>
      </p:sp>
      <p:sp>
        <p:nvSpPr>
          <p:cNvPr id="240" name="Google Shape;240;p10"/>
          <p:cNvSpPr txBox="1"/>
          <p:nvPr/>
        </p:nvSpPr>
        <p:spPr>
          <a:xfrm>
            <a:off x="7818362" y="4833796"/>
            <a:ext cx="2822325" cy="52309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799"/>
              <a:buFont typeface="Arial"/>
              <a:buNone/>
            </a:pPr>
            <a:r>
              <a:rPr lang="en-CA" sz="2799" b="1" i="0" u="none" strike="noStrike" cap="none">
                <a:solidFill>
                  <a:schemeClr val="lt1"/>
                </a:solidFill>
                <a:latin typeface="Arial"/>
                <a:ea typeface="Arial"/>
                <a:cs typeface="Arial"/>
                <a:sym typeface="Arial"/>
              </a:rPr>
              <a:t>Perfusionist</a:t>
            </a:r>
            <a:endParaRPr sz="1400" b="0" i="0" u="none" strike="noStrike" cap="none">
              <a:solidFill>
                <a:srgbClr val="000000"/>
              </a:solidFill>
              <a:latin typeface="Arial"/>
              <a:ea typeface="Arial"/>
              <a:cs typeface="Arial"/>
              <a:sym typeface="Arial"/>
            </a:endParaRPr>
          </a:p>
        </p:txBody>
      </p:sp>
      <p:sp>
        <p:nvSpPr>
          <p:cNvPr id="241" name="Google Shape;241;p10"/>
          <p:cNvSpPr txBox="1"/>
          <p:nvPr/>
        </p:nvSpPr>
        <p:spPr>
          <a:xfrm>
            <a:off x="7804020" y="8919717"/>
            <a:ext cx="2822325" cy="52309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799"/>
              <a:buFont typeface="Arial"/>
              <a:buNone/>
            </a:pPr>
            <a:r>
              <a:rPr lang="en-CA" sz="2799" b="1" i="0" u="none" strike="noStrike" cap="none">
                <a:solidFill>
                  <a:schemeClr val="lt1"/>
                </a:solidFill>
                <a:latin typeface="Arial"/>
                <a:ea typeface="Arial"/>
                <a:cs typeface="Arial"/>
                <a:sym typeface="Arial"/>
              </a:rPr>
              <a:t>PT/OT</a:t>
            </a:r>
            <a:endParaRPr sz="1400" b="0" i="0" u="none" strike="noStrike" cap="none">
              <a:solidFill>
                <a:srgbClr val="000000"/>
              </a:solidFill>
              <a:latin typeface="Arial"/>
              <a:ea typeface="Arial"/>
              <a:cs typeface="Arial"/>
              <a:sym typeface="Arial"/>
            </a:endParaRPr>
          </a:p>
        </p:txBody>
      </p:sp>
      <p:pic>
        <p:nvPicPr>
          <p:cNvPr id="242" name="Google Shape;242;p10"/>
          <p:cNvPicPr preferRelativeResize="0"/>
          <p:nvPr/>
        </p:nvPicPr>
        <p:blipFill rotWithShape="1">
          <a:blip r:embed="rId3">
            <a:alphaModFix/>
          </a:blip>
          <a:srcRect/>
          <a:stretch/>
        </p:blipFill>
        <p:spPr>
          <a:xfrm>
            <a:off x="11194187" y="2525729"/>
            <a:ext cx="13183463" cy="7440171"/>
          </a:xfrm>
          <a:prstGeom prst="rect">
            <a:avLst/>
          </a:prstGeom>
          <a:noFill/>
          <a:ln>
            <a:noFill/>
          </a:ln>
        </p:spPr>
      </p:pic>
      <p:sp>
        <p:nvSpPr>
          <p:cNvPr id="243" name="Google Shape;243;p10"/>
          <p:cNvSpPr/>
          <p:nvPr/>
        </p:nvSpPr>
        <p:spPr>
          <a:xfrm flipH="1">
            <a:off x="1264825" y="5287373"/>
            <a:ext cx="10203780" cy="5569689"/>
          </a:xfrm>
          <a:prstGeom prst="rect">
            <a:avLst/>
          </a:prstGeom>
          <a:noFill/>
          <a:ln>
            <a:noFill/>
          </a:ln>
        </p:spPr>
        <p:txBody>
          <a:bodyPr spcFirstLastPara="1" wrap="square" lIns="91425" tIns="45700" rIns="91425" bIns="45700" anchor="t" anchorCtr="0">
            <a:spAutoFit/>
          </a:bodyPr>
          <a:lstStyle/>
          <a:p>
            <a:pPr marL="457200" marR="0" lvl="0" indent="-457200" algn="l" rtl="0">
              <a:lnSpc>
                <a:spcPct val="100000"/>
              </a:lnSpc>
              <a:spcBef>
                <a:spcPts val="0"/>
              </a:spcBef>
              <a:spcAft>
                <a:spcPts val="0"/>
              </a:spcAft>
              <a:buClr>
                <a:srgbClr val="04A5DF"/>
              </a:buClr>
              <a:buSzPts val="4799"/>
              <a:buFont typeface="Noto Sans Symbols"/>
              <a:buChar char="✔"/>
            </a:pPr>
            <a:r>
              <a:rPr lang="en-CA" sz="3199" b="1" i="0" u="none" strike="noStrike" cap="none">
                <a:solidFill>
                  <a:srgbClr val="000000"/>
                </a:solidFill>
                <a:latin typeface="Lato Black"/>
                <a:ea typeface="Lato Black"/>
                <a:cs typeface="Lato Black"/>
                <a:sym typeface="Lato Black"/>
              </a:rPr>
              <a:t>Engage with disciplines only requiring a tweak for higher success rates</a:t>
            </a:r>
            <a:endParaRPr sz="1400" b="0" i="0" u="none" strike="noStrike" cap="none">
              <a:solidFill>
                <a:srgbClr val="000000"/>
              </a:solidFill>
              <a:latin typeface="Arial"/>
              <a:ea typeface="Arial"/>
              <a:cs typeface="Arial"/>
              <a:sym typeface="Arial"/>
            </a:endParaRPr>
          </a:p>
          <a:p>
            <a:pPr marL="457200" marR="0" lvl="0" indent="-457200" algn="l" rtl="0">
              <a:lnSpc>
                <a:spcPct val="100000"/>
              </a:lnSpc>
              <a:spcBef>
                <a:spcPts val="2400"/>
              </a:spcBef>
              <a:spcAft>
                <a:spcPts val="0"/>
              </a:spcAft>
              <a:buClr>
                <a:srgbClr val="04A5DF"/>
              </a:buClr>
              <a:buSzPts val="4799"/>
              <a:buFont typeface="Noto Sans Symbols"/>
              <a:buChar char="✔"/>
            </a:pPr>
            <a:r>
              <a:rPr lang="en-CA" sz="3199" b="1" i="0" u="none" strike="noStrike" cap="none">
                <a:solidFill>
                  <a:srgbClr val="000000"/>
                </a:solidFill>
                <a:latin typeface="Lato Black"/>
                <a:ea typeface="Lato Black"/>
                <a:cs typeface="Lato Black"/>
                <a:sym typeface="Lato Black"/>
              </a:rPr>
              <a:t>Start with a small number of actionable protocols</a:t>
            </a:r>
            <a:endParaRPr/>
          </a:p>
          <a:p>
            <a:pPr marL="457200" marR="0" lvl="0" indent="-457200" algn="l" rtl="0">
              <a:lnSpc>
                <a:spcPct val="100000"/>
              </a:lnSpc>
              <a:spcBef>
                <a:spcPts val="2400"/>
              </a:spcBef>
              <a:spcAft>
                <a:spcPts val="0"/>
              </a:spcAft>
              <a:buClr>
                <a:srgbClr val="04A5DF"/>
              </a:buClr>
              <a:buSzPts val="4799"/>
              <a:buFont typeface="Noto Sans Symbols"/>
              <a:buChar char="✔"/>
            </a:pPr>
            <a:r>
              <a:rPr lang="en-CA" sz="3199" b="1" i="0" u="none" strike="noStrike" cap="none">
                <a:solidFill>
                  <a:srgbClr val="000000"/>
                </a:solidFill>
                <a:latin typeface="Lato Black"/>
                <a:ea typeface="Lato Black"/>
                <a:cs typeface="Lato Black"/>
                <a:sym typeface="Lato Black"/>
              </a:rPr>
              <a:t>Utilize an order set for changes</a:t>
            </a:r>
            <a:endParaRPr sz="1400" b="0" i="0" u="none" strike="noStrike" cap="none">
              <a:solidFill>
                <a:srgbClr val="000000"/>
              </a:solidFill>
              <a:latin typeface="Arial"/>
              <a:ea typeface="Arial"/>
              <a:cs typeface="Arial"/>
              <a:sym typeface="Arial"/>
            </a:endParaRPr>
          </a:p>
          <a:p>
            <a:pPr marL="457200" marR="0" lvl="0" indent="-457200" algn="l" rtl="0">
              <a:lnSpc>
                <a:spcPct val="100000"/>
              </a:lnSpc>
              <a:spcBef>
                <a:spcPts val="2400"/>
              </a:spcBef>
              <a:spcAft>
                <a:spcPts val="0"/>
              </a:spcAft>
              <a:buClr>
                <a:srgbClr val="04A5DF"/>
              </a:buClr>
              <a:buSzPts val="4799"/>
              <a:buFont typeface="Noto Sans Symbols"/>
              <a:buChar char="✔"/>
            </a:pPr>
            <a:r>
              <a:rPr lang="en-CA" sz="3199" b="1" i="0" u="none" strike="noStrike" cap="none">
                <a:solidFill>
                  <a:srgbClr val="000000"/>
                </a:solidFill>
                <a:latin typeface="Lato Black"/>
                <a:ea typeface="Lato Black"/>
                <a:cs typeface="Lato Black"/>
                <a:sym typeface="Lato Black"/>
              </a:rPr>
              <a:t>Collect data on the outcomes and share successes</a:t>
            </a:r>
            <a:endParaRPr sz="1400" b="0" i="0" u="none" strike="noStrike" cap="none">
              <a:solidFill>
                <a:srgbClr val="000000"/>
              </a:solidFill>
              <a:latin typeface="Arial"/>
              <a:ea typeface="Arial"/>
              <a:cs typeface="Arial"/>
              <a:sym typeface="Arial"/>
            </a:endParaRPr>
          </a:p>
          <a:p>
            <a:pPr marL="457200" marR="0" lvl="0" indent="-457200" algn="l" rtl="0">
              <a:lnSpc>
                <a:spcPct val="100000"/>
              </a:lnSpc>
              <a:spcBef>
                <a:spcPts val="2400"/>
              </a:spcBef>
              <a:spcAft>
                <a:spcPts val="0"/>
              </a:spcAft>
              <a:buClr>
                <a:srgbClr val="04A5DF"/>
              </a:buClr>
              <a:buSzPts val="4799"/>
              <a:buFont typeface="Noto Sans Symbols"/>
              <a:buChar char="✔"/>
            </a:pPr>
            <a:r>
              <a:rPr lang="en-CA" sz="3199" b="1" i="0" u="none" strike="noStrike" cap="none">
                <a:solidFill>
                  <a:srgbClr val="000000"/>
                </a:solidFill>
                <a:latin typeface="Lato Black"/>
                <a:ea typeface="Lato Black"/>
                <a:cs typeface="Lato Black"/>
                <a:sym typeface="Lato Black"/>
              </a:rPr>
              <a:t>Engage your team</a:t>
            </a:r>
            <a:endParaRPr sz="1400" b="0" i="0" u="none" strike="noStrike" cap="none">
              <a:solidFill>
                <a:srgbClr val="000000"/>
              </a:solidFill>
              <a:latin typeface="Arial"/>
              <a:ea typeface="Arial"/>
              <a:cs typeface="Arial"/>
              <a:sym typeface="Arial"/>
            </a:endParaRPr>
          </a:p>
          <a:p>
            <a:pPr marL="457200" marR="0" lvl="0" indent="-457200" algn="l" rtl="0">
              <a:lnSpc>
                <a:spcPct val="100000"/>
              </a:lnSpc>
              <a:spcBef>
                <a:spcPts val="2400"/>
              </a:spcBef>
              <a:spcAft>
                <a:spcPts val="0"/>
              </a:spcAft>
              <a:buClr>
                <a:srgbClr val="04A5DF"/>
              </a:buClr>
              <a:buSzPts val="4799"/>
              <a:buFont typeface="Noto Sans Symbols"/>
              <a:buChar char="✔"/>
            </a:pPr>
            <a:r>
              <a:rPr lang="en-CA" sz="3199" b="1" i="0" u="none" strike="noStrike" cap="none">
                <a:solidFill>
                  <a:srgbClr val="000000"/>
                </a:solidFill>
                <a:latin typeface="Lato Black"/>
                <a:ea typeface="Lato Black"/>
                <a:cs typeface="Lato Black"/>
                <a:sym typeface="Lato Black"/>
              </a:rPr>
              <a:t>Spend time upfront educating the team and complete all education in a standardized fashion!!!!!</a:t>
            </a:r>
            <a:endParaRPr sz="1400" b="0" i="0" u="none" strike="noStrike" cap="none">
              <a:solidFill>
                <a:srgbClr val="000000"/>
              </a:solidFill>
              <a:latin typeface="Arial"/>
              <a:ea typeface="Arial"/>
              <a:cs typeface="Arial"/>
              <a:sym typeface="Arial"/>
            </a:endParaRPr>
          </a:p>
        </p:txBody>
      </p:sp>
      <p:sp>
        <p:nvSpPr>
          <p:cNvPr id="244" name="Google Shape;244;p10"/>
          <p:cNvSpPr/>
          <p:nvPr/>
        </p:nvSpPr>
        <p:spPr>
          <a:xfrm>
            <a:off x="1212288" y="3368102"/>
            <a:ext cx="13183463" cy="10768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398"/>
              <a:buFont typeface="Arial"/>
              <a:buNone/>
            </a:pPr>
            <a:r>
              <a:rPr lang="en-CA" sz="6398" b="0" i="0" u="none" strike="noStrike" cap="none">
                <a:solidFill>
                  <a:schemeClr val="accent1"/>
                </a:solidFill>
                <a:latin typeface="Lato Black"/>
                <a:ea typeface="Lato Black"/>
                <a:cs typeface="Lato Black"/>
                <a:sym typeface="Lato Black"/>
              </a:rPr>
              <a:t>Start Small</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2"/>
                                        </p:tgtEl>
                                        <p:attrNameLst>
                                          <p:attrName>style.visibility</p:attrName>
                                        </p:attrNameLst>
                                      </p:cBhvr>
                                      <p:to>
                                        <p:strVal val="visible"/>
                                      </p:to>
                                    </p:set>
                                    <p:animEffect transition="in" filter="fade">
                                      <p:cBhvr>
                                        <p:cTn id="7" dur="5000"/>
                                        <p:tgtEl>
                                          <p:spTgt spid="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11"/>
          <p:cNvSpPr/>
          <p:nvPr/>
        </p:nvSpPr>
        <p:spPr>
          <a:xfrm rot="10800000" flipH="1">
            <a:off x="10969941" y="3658434"/>
            <a:ext cx="189957" cy="6399133"/>
          </a:xfrm>
          <a:prstGeom prst="rect">
            <a:avLst/>
          </a:prstGeom>
          <a:solidFill>
            <a:srgbClr val="05BB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99"/>
              <a:buFont typeface="Arial"/>
              <a:buNone/>
            </a:pPr>
            <a:endParaRPr sz="2799" b="0" i="0" u="none" strike="noStrike" cap="none">
              <a:solidFill>
                <a:schemeClr val="lt1"/>
              </a:solidFill>
              <a:latin typeface="Arial"/>
              <a:ea typeface="Arial"/>
              <a:cs typeface="Arial"/>
              <a:sym typeface="Arial"/>
            </a:endParaRPr>
          </a:p>
        </p:txBody>
      </p:sp>
      <p:sp>
        <p:nvSpPr>
          <p:cNvPr id="250" name="Google Shape;250;p11"/>
          <p:cNvSpPr/>
          <p:nvPr/>
        </p:nvSpPr>
        <p:spPr>
          <a:xfrm>
            <a:off x="-2" y="3658434"/>
            <a:ext cx="10969943" cy="6399133"/>
          </a:xfrm>
          <a:prstGeom prst="rect">
            <a:avLst/>
          </a:prstGeom>
          <a:solidFill>
            <a:srgbClr val="04A5D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99"/>
              <a:buFont typeface="Arial"/>
              <a:buNone/>
            </a:pPr>
            <a:endParaRPr sz="2799" b="0" i="0" u="none" strike="noStrike" cap="none">
              <a:solidFill>
                <a:schemeClr val="lt1"/>
              </a:solidFill>
              <a:latin typeface="Arial"/>
              <a:ea typeface="Arial"/>
              <a:cs typeface="Arial"/>
              <a:sym typeface="Arial"/>
            </a:endParaRPr>
          </a:p>
        </p:txBody>
      </p:sp>
      <p:sp>
        <p:nvSpPr>
          <p:cNvPr id="251" name="Google Shape;251;p11"/>
          <p:cNvSpPr txBox="1"/>
          <p:nvPr/>
        </p:nvSpPr>
        <p:spPr>
          <a:xfrm>
            <a:off x="2620715" y="5733110"/>
            <a:ext cx="7930882" cy="230768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7198"/>
              <a:buFont typeface="Arial"/>
              <a:buNone/>
            </a:pPr>
            <a:r>
              <a:rPr lang="en-CA" sz="7198" b="0" i="0" u="none" strike="noStrike" cap="none">
                <a:solidFill>
                  <a:schemeClr val="lt1"/>
                </a:solidFill>
                <a:latin typeface="Lato Black"/>
                <a:ea typeface="Lato Black"/>
                <a:cs typeface="Lato Black"/>
                <a:sym typeface="Lato Black"/>
              </a:rPr>
              <a:t>Preoperative Strategies</a:t>
            </a:r>
            <a:endParaRPr sz="1400" b="0" i="0" u="none" strike="noStrike" cap="none">
              <a:solidFill>
                <a:srgbClr val="000000"/>
              </a:solidFill>
              <a:latin typeface="Arial"/>
              <a:ea typeface="Arial"/>
              <a:cs typeface="Arial"/>
              <a:sym typeface="Arial"/>
            </a:endParaRPr>
          </a:p>
        </p:txBody>
      </p:sp>
      <p:pic>
        <p:nvPicPr>
          <p:cNvPr id="252" name="Google Shape;252;p11" descr="A red apple with a stethoscope on it&#10;&#10;Description automatically generated"/>
          <p:cNvPicPr preferRelativeResize="0"/>
          <p:nvPr/>
        </p:nvPicPr>
        <p:blipFill rotWithShape="1">
          <a:blip r:embed="rId3">
            <a:alphaModFix/>
          </a:blip>
          <a:srcRect/>
          <a:stretch/>
        </p:blipFill>
        <p:spPr>
          <a:xfrm>
            <a:off x="11139116" y="-231840"/>
            <a:ext cx="17865586" cy="14237581"/>
          </a:xfrm>
          <a:prstGeom prst="rect">
            <a:avLst/>
          </a:prstGeom>
          <a:noFill/>
          <a:ln>
            <a:noFill/>
          </a:ln>
        </p:spPr>
      </p:pic>
      <p:sp>
        <p:nvSpPr>
          <p:cNvPr id="253" name="Google Shape;253;p11"/>
          <p:cNvSpPr/>
          <p:nvPr/>
        </p:nvSpPr>
        <p:spPr>
          <a:xfrm>
            <a:off x="0" y="4848448"/>
            <a:ext cx="2105245" cy="4193994"/>
          </a:xfrm>
          <a:custGeom>
            <a:avLst/>
            <a:gdLst/>
            <a:ahLst/>
            <a:cxnLst/>
            <a:rect l="l" t="t" r="r" b="b"/>
            <a:pathLst>
              <a:path w="2105245" h="4193994" extrusionOk="0">
                <a:moveTo>
                  <a:pt x="0" y="21265"/>
                </a:moveTo>
                <a:cubicBezTo>
                  <a:pt x="694660" y="21265"/>
                  <a:pt x="12404" y="14288"/>
                  <a:pt x="21264" y="0"/>
                </a:cubicBezTo>
                <a:cubicBezTo>
                  <a:pt x="1172215" y="0"/>
                  <a:pt x="2105245" y="933030"/>
                  <a:pt x="2105245" y="2083981"/>
                </a:cubicBezTo>
                <a:cubicBezTo>
                  <a:pt x="2105245" y="3234932"/>
                  <a:pt x="1172215" y="4167962"/>
                  <a:pt x="21264" y="4167962"/>
                </a:cubicBezTo>
                <a:cubicBezTo>
                  <a:pt x="14176" y="4224669"/>
                  <a:pt x="26137" y="4171839"/>
                  <a:pt x="4762" y="4166633"/>
                </a:cubicBezTo>
                <a:cubicBezTo>
                  <a:pt x="3175" y="2784844"/>
                  <a:pt x="1587" y="1403054"/>
                  <a:pt x="0" y="2126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12"/>
          <p:cNvSpPr/>
          <p:nvPr/>
        </p:nvSpPr>
        <p:spPr>
          <a:xfrm>
            <a:off x="6546273" y="-142754"/>
            <a:ext cx="17831377" cy="12859294"/>
          </a:xfrm>
          <a:prstGeom prst="rect">
            <a:avLst/>
          </a:prstGeom>
          <a:solidFill>
            <a:srgbClr val="04A5D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259" name="Google Shape;259;p12"/>
          <p:cNvPicPr preferRelativeResize="0"/>
          <p:nvPr/>
        </p:nvPicPr>
        <p:blipFill rotWithShape="1">
          <a:blip r:embed="rId3">
            <a:alphaModFix/>
          </a:blip>
          <a:srcRect/>
          <a:stretch/>
        </p:blipFill>
        <p:spPr>
          <a:xfrm>
            <a:off x="0" y="-78959"/>
            <a:ext cx="6546273" cy="13843232"/>
          </a:xfrm>
          <a:prstGeom prst="rect">
            <a:avLst/>
          </a:prstGeom>
          <a:noFill/>
          <a:ln>
            <a:noFill/>
          </a:ln>
        </p:spPr>
      </p:pic>
      <p:grpSp>
        <p:nvGrpSpPr>
          <p:cNvPr id="260" name="Google Shape;260;p12"/>
          <p:cNvGrpSpPr/>
          <p:nvPr/>
        </p:nvGrpSpPr>
        <p:grpSpPr>
          <a:xfrm>
            <a:off x="7836044" y="3648978"/>
            <a:ext cx="12996427" cy="4580623"/>
            <a:chOff x="7958198" y="7100067"/>
            <a:chExt cx="7003698" cy="2468471"/>
          </a:xfrm>
        </p:grpSpPr>
        <p:sp>
          <p:nvSpPr>
            <p:cNvPr id="261" name="Google Shape;261;p12"/>
            <p:cNvSpPr/>
            <p:nvPr/>
          </p:nvSpPr>
          <p:spPr>
            <a:xfrm>
              <a:off x="7975314" y="7100067"/>
              <a:ext cx="6986582" cy="2468471"/>
            </a:xfrm>
            <a:prstGeom prst="rect">
              <a:avLst/>
            </a:prstGeom>
            <a:solidFill>
              <a:srgbClr val="EEEEE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62" name="Google Shape;262;p12"/>
            <p:cNvSpPr txBox="1"/>
            <p:nvPr/>
          </p:nvSpPr>
          <p:spPr>
            <a:xfrm>
              <a:off x="7975314" y="8109742"/>
              <a:ext cx="6452462" cy="704991"/>
            </a:xfrm>
            <a:prstGeom prst="rect">
              <a:avLst/>
            </a:prstGeom>
            <a:noFill/>
            <a:ln>
              <a:noFill/>
            </a:ln>
          </p:spPr>
          <p:txBody>
            <a:bodyPr spcFirstLastPara="1" wrap="square" lIns="254000" tIns="63500" rIns="127000" bIns="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CA" sz="2800" b="0" i="0" u="none" strike="noStrike" cap="none">
                  <a:solidFill>
                    <a:srgbClr val="000000"/>
                  </a:solidFill>
                  <a:latin typeface="Helvetica Neue"/>
                  <a:ea typeface="Helvetica Neue"/>
                  <a:cs typeface="Helvetica Neue"/>
                  <a:sym typeface="Helvetica Neue"/>
                </a:rPr>
                <a:t>From: </a:t>
              </a:r>
              <a:r>
                <a:rPr lang="en-CA" sz="2800" b="1" i="0" u="none" strike="noStrike" cap="none">
                  <a:solidFill>
                    <a:srgbClr val="000000"/>
                  </a:solidFill>
                  <a:latin typeface="Helvetica Neue"/>
                  <a:ea typeface="Helvetica Neue"/>
                  <a:cs typeface="Helvetica Neue"/>
                  <a:sym typeface="Helvetica Neue"/>
                </a:rPr>
                <a:t>Guidelines for Perioperative Care in Cardiac Surgery: Enhanced Recovery After Surgery Society Recommendations</a:t>
              </a:r>
              <a:endParaRPr sz="1400" b="0" i="0" u="none" strike="noStrike" cap="none">
                <a:solidFill>
                  <a:srgbClr val="000000"/>
                </a:solidFill>
                <a:latin typeface="Arial"/>
                <a:ea typeface="Arial"/>
                <a:cs typeface="Arial"/>
                <a:sym typeface="Arial"/>
              </a:endParaRPr>
            </a:p>
          </p:txBody>
        </p:sp>
        <p:sp>
          <p:nvSpPr>
            <p:cNvPr id="263" name="Google Shape;263;p12"/>
            <p:cNvSpPr txBox="1"/>
            <p:nvPr/>
          </p:nvSpPr>
          <p:spPr>
            <a:xfrm>
              <a:off x="7958198" y="9077234"/>
              <a:ext cx="6895172" cy="440620"/>
            </a:xfrm>
            <a:prstGeom prst="rect">
              <a:avLst/>
            </a:prstGeom>
            <a:noFill/>
            <a:ln>
              <a:noFill/>
            </a:ln>
          </p:spPr>
          <p:txBody>
            <a:bodyPr spcFirstLastPara="1" wrap="square" lIns="254000" tIns="0" rIns="127000" bIns="635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CA" sz="1800" b="0" i="0" u="none" strike="noStrike" cap="none">
                  <a:solidFill>
                    <a:srgbClr val="000000"/>
                  </a:solidFill>
                  <a:latin typeface="Helvetica Neue"/>
                  <a:ea typeface="Helvetica Neue"/>
                  <a:cs typeface="Helvetica Neue"/>
                  <a:sym typeface="Helvetica Neue"/>
                </a:rPr>
                <a:t>JAMA Surg. 2019;154(8):755-766. doi:10.1001/jamasurg.2019.1153</a:t>
              </a:r>
              <a:endParaRPr sz="1400" b="0" i="0" u="none" strike="noStrike" cap="none">
                <a:solidFill>
                  <a:srgbClr val="000000"/>
                </a:solidFill>
                <a:latin typeface="Arial"/>
                <a:ea typeface="Arial"/>
                <a:cs typeface="Arial"/>
                <a:sym typeface="Arial"/>
              </a:endParaRPr>
            </a:p>
          </p:txBody>
        </p:sp>
        <p:cxnSp>
          <p:nvCxnSpPr>
            <p:cNvPr id="264" name="Google Shape;264;p12"/>
            <p:cNvCxnSpPr/>
            <p:nvPr/>
          </p:nvCxnSpPr>
          <p:spPr>
            <a:xfrm>
              <a:off x="8542065" y="7970600"/>
              <a:ext cx="6139832" cy="1"/>
            </a:xfrm>
            <a:prstGeom prst="straightConnector1">
              <a:avLst/>
            </a:prstGeom>
            <a:noFill/>
            <a:ln w="38100" cap="flat" cmpd="sng">
              <a:solidFill>
                <a:srgbClr val="999999"/>
              </a:solidFill>
              <a:prstDash val="solid"/>
              <a:round/>
              <a:headEnd type="none" w="sm" len="sm"/>
              <a:tailEnd type="none" w="sm" len="sm"/>
            </a:ln>
          </p:spPr>
        </p:cxnSp>
        <p:pic>
          <p:nvPicPr>
            <p:cNvPr id="265" name="Google Shape;265;p12"/>
            <p:cNvPicPr preferRelativeResize="0"/>
            <p:nvPr/>
          </p:nvPicPr>
          <p:blipFill rotWithShape="1">
            <a:blip r:embed="rId4">
              <a:alphaModFix/>
            </a:blip>
            <a:srcRect/>
            <a:stretch/>
          </p:blipFill>
          <p:spPr>
            <a:xfrm>
              <a:off x="8156447" y="7256062"/>
              <a:ext cx="3172460" cy="669742"/>
            </a:xfrm>
            <a:prstGeom prst="rect">
              <a:avLst/>
            </a:prstGeom>
            <a:noFill/>
            <a:ln>
              <a:noFill/>
            </a:ln>
          </p:spPr>
        </p:pic>
      </p:grpSp>
      <p:sp>
        <p:nvSpPr>
          <p:cNvPr id="266" name="Google Shape;266;p12"/>
          <p:cNvSpPr/>
          <p:nvPr/>
        </p:nvSpPr>
        <p:spPr>
          <a:xfrm>
            <a:off x="7818780" y="1346305"/>
            <a:ext cx="13183463" cy="181556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398"/>
              <a:buFont typeface="Arial"/>
              <a:buNone/>
            </a:pPr>
            <a:r>
              <a:rPr lang="en-CA" sz="6398" b="0" i="0" u="none" strike="noStrike" cap="none">
                <a:solidFill>
                  <a:schemeClr val="lt1"/>
                </a:solidFill>
                <a:latin typeface="Lato Black"/>
                <a:ea typeface="Lato Black"/>
                <a:cs typeface="Lato Black"/>
                <a:sym typeface="Lato Black"/>
              </a:rPr>
              <a:t>ERAS</a:t>
            </a:r>
            <a:r>
              <a:rPr lang="en-CA" sz="6000" b="0" i="1" u="none" strike="noStrike" cap="none" baseline="30000">
                <a:solidFill>
                  <a:schemeClr val="lt1"/>
                </a:solidFill>
                <a:latin typeface="Arial"/>
                <a:ea typeface="Arial"/>
                <a:cs typeface="Arial"/>
                <a:sym typeface="Arial"/>
              </a:rPr>
              <a:t>®</a:t>
            </a:r>
            <a:r>
              <a:rPr lang="en-CA" sz="6398" b="0" i="0" u="none" strike="noStrike" cap="none">
                <a:solidFill>
                  <a:schemeClr val="lt1"/>
                </a:solidFill>
                <a:latin typeface="Lato Black"/>
                <a:ea typeface="Lato Black"/>
                <a:cs typeface="Lato Black"/>
                <a:sym typeface="Lato Black"/>
              </a:rPr>
              <a:t> Cardiac Guidelines </a:t>
            </a:r>
            <a:br>
              <a:rPr lang="en-CA" sz="6398" b="0" i="0" u="none" strike="noStrike" cap="none">
                <a:solidFill>
                  <a:schemeClr val="lt1"/>
                </a:solidFill>
                <a:latin typeface="Lato Black"/>
                <a:ea typeface="Lato Black"/>
                <a:cs typeface="Lato Black"/>
                <a:sym typeface="Lato Black"/>
              </a:rPr>
            </a:br>
            <a:r>
              <a:rPr lang="en-CA" sz="4800" b="0" i="0" u="none" strike="noStrike" cap="none">
                <a:solidFill>
                  <a:schemeClr val="lt1"/>
                </a:solidFill>
                <a:latin typeface="Lato Black"/>
                <a:ea typeface="Lato Black"/>
                <a:cs typeface="Lato Black"/>
                <a:sym typeface="Lato Black"/>
              </a:rPr>
              <a:t>Published 2019 by the ERAS</a:t>
            </a:r>
            <a:r>
              <a:rPr lang="en-CA" sz="4800" b="0" i="1" u="none" strike="noStrike" cap="none" baseline="30000">
                <a:solidFill>
                  <a:schemeClr val="lt1"/>
                </a:solidFill>
                <a:latin typeface="Arial"/>
                <a:ea typeface="Arial"/>
                <a:cs typeface="Arial"/>
                <a:sym typeface="Arial"/>
              </a:rPr>
              <a:t>®</a:t>
            </a:r>
            <a:r>
              <a:rPr lang="en-CA" sz="4800" b="0" i="0" u="none" strike="noStrike" cap="none">
                <a:solidFill>
                  <a:schemeClr val="lt1"/>
                </a:solidFill>
                <a:latin typeface="Lato Black"/>
                <a:ea typeface="Lato Black"/>
                <a:cs typeface="Lato Black"/>
                <a:sym typeface="Lato Black"/>
              </a:rPr>
              <a:t> Cardiac Society</a:t>
            </a:r>
            <a:endParaRPr sz="1400" b="0" i="0" u="none" strike="noStrike" cap="none">
              <a:solidFill>
                <a:srgbClr val="000000"/>
              </a:solidFill>
              <a:latin typeface="Arial"/>
              <a:ea typeface="Arial"/>
              <a:cs typeface="Arial"/>
              <a:sym typeface="Arial"/>
            </a:endParaRPr>
          </a:p>
        </p:txBody>
      </p:sp>
      <p:sp>
        <p:nvSpPr>
          <p:cNvPr id="267" name="Google Shape;267;p12"/>
          <p:cNvSpPr txBox="1"/>
          <p:nvPr/>
        </p:nvSpPr>
        <p:spPr>
          <a:xfrm>
            <a:off x="7818780" y="8684335"/>
            <a:ext cx="12464603" cy="2676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799"/>
              <a:buFont typeface="Arial"/>
              <a:buNone/>
            </a:pPr>
            <a:r>
              <a:rPr lang="en-CA" sz="2799" b="0" i="0" u="none" strike="noStrike" cap="none">
                <a:solidFill>
                  <a:schemeClr val="lt1"/>
                </a:solidFill>
                <a:latin typeface="Lato"/>
                <a:ea typeface="Lato"/>
                <a:cs typeface="Lato"/>
                <a:sym typeface="Lato"/>
              </a:rPr>
              <a:t>Classification of Recommendation and Level of Evidence Abbreviations: A, A-level evidence; B-R, B-level evidence, randomized studies; B-NR, B-level evidence, nonrandomized studies; C-LD, C-level evidence, limited data; COR, classification of recommendation; LOE, level of evidence.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799"/>
              <a:buFont typeface="Arial"/>
              <a:buNone/>
            </a:pPr>
            <a:endParaRPr sz="2799" b="0" i="0" u="none" strike="noStrike" cap="none">
              <a:solidFill>
                <a:schemeClr val="lt1"/>
              </a:solidFill>
              <a:latin typeface="Lato"/>
              <a:ea typeface="Lato"/>
              <a:cs typeface="Lato"/>
              <a:sym typeface="Lato"/>
            </a:endParaRPr>
          </a:p>
          <a:p>
            <a:pPr marL="0" marR="0" lvl="0" indent="0" algn="l" rtl="0">
              <a:lnSpc>
                <a:spcPct val="100000"/>
              </a:lnSpc>
              <a:spcBef>
                <a:spcPts val="0"/>
              </a:spcBef>
              <a:spcAft>
                <a:spcPts val="0"/>
              </a:spcAft>
              <a:buClr>
                <a:srgbClr val="000000"/>
              </a:buClr>
              <a:buSzPts val="2799"/>
              <a:buFont typeface="Arial"/>
              <a:buNone/>
            </a:pPr>
            <a:r>
              <a:rPr lang="en-CA" sz="2799" b="0" i="0" u="none" strike="noStrike" cap="none">
                <a:solidFill>
                  <a:schemeClr val="lt1"/>
                </a:solidFill>
                <a:latin typeface="Lato"/>
                <a:ea typeface="Lato"/>
                <a:cs typeface="Lato"/>
                <a:sym typeface="Lato"/>
              </a:rPr>
              <a:t>Copyright 2019 American Medical Association. All Rights Reserved.</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13"/>
          <p:cNvSpPr txBox="1">
            <a:spLocks noGrp="1"/>
          </p:cNvSpPr>
          <p:nvPr>
            <p:ph type="title"/>
          </p:nvPr>
        </p:nvSpPr>
        <p:spPr>
          <a:xfrm>
            <a:off x="2412099" y="607922"/>
            <a:ext cx="18113012" cy="79583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300"/>
              <a:buFont typeface="Lato Black"/>
              <a:buNone/>
            </a:pPr>
            <a:r>
              <a:rPr lang="en-CA"/>
              <a:t>Preoperative Strategies</a:t>
            </a:r>
            <a:endParaRPr/>
          </a:p>
        </p:txBody>
      </p:sp>
      <p:sp>
        <p:nvSpPr>
          <p:cNvPr id="273" name="Google Shape;273;p13"/>
          <p:cNvSpPr/>
          <p:nvPr/>
        </p:nvSpPr>
        <p:spPr>
          <a:xfrm flipH="1">
            <a:off x="5915552" y="2678689"/>
            <a:ext cx="15782398" cy="8877775"/>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3199"/>
              <a:buFont typeface="Arial"/>
              <a:buNone/>
            </a:pPr>
            <a:r>
              <a:rPr lang="en-CA" sz="3299" b="1" i="0" u="none" strike="noStrike" cap="none" dirty="0">
                <a:solidFill>
                  <a:srgbClr val="000000"/>
                </a:solidFill>
                <a:latin typeface="Lato Black"/>
                <a:ea typeface="Lato Black"/>
                <a:cs typeface="Lato Black"/>
                <a:sym typeface="Lato Black"/>
              </a:rPr>
              <a:t>Preoperative Measurement of Hemoglobin A1c for Risk Stratification</a:t>
            </a:r>
            <a:endParaRPr sz="1500" b="0" i="0" u="none" strike="noStrike" cap="none" dirty="0">
              <a:solidFill>
                <a:srgbClr val="000000"/>
              </a:solidFill>
              <a:latin typeface="Arial"/>
              <a:ea typeface="Arial"/>
              <a:cs typeface="Arial"/>
              <a:sym typeface="Arial"/>
            </a:endParaRPr>
          </a:p>
          <a:p>
            <a:pPr marL="0" marR="0" lvl="0" indent="0" algn="l" rtl="0">
              <a:lnSpc>
                <a:spcPct val="150000"/>
              </a:lnSpc>
              <a:spcBef>
                <a:spcPts val="3000"/>
              </a:spcBef>
              <a:spcAft>
                <a:spcPts val="0"/>
              </a:spcAft>
              <a:buClr>
                <a:srgbClr val="000000"/>
              </a:buClr>
              <a:buSzPts val="3199"/>
              <a:buFont typeface="Arial"/>
              <a:buNone/>
            </a:pPr>
            <a:r>
              <a:rPr lang="en-CA" sz="3299" b="1" i="0" u="none" strike="noStrike" cap="none" dirty="0">
                <a:solidFill>
                  <a:srgbClr val="000000"/>
                </a:solidFill>
                <a:latin typeface="Lato Black"/>
                <a:ea typeface="Lato Black"/>
                <a:cs typeface="Lato Black"/>
                <a:sym typeface="Lato Black"/>
              </a:rPr>
              <a:t>Preoperative Measurement of Albumin for Risk Stratification</a:t>
            </a:r>
            <a:endParaRPr sz="1500" b="0" i="0" u="none" strike="noStrike" cap="none" dirty="0">
              <a:solidFill>
                <a:srgbClr val="000000"/>
              </a:solidFill>
              <a:latin typeface="Arial"/>
              <a:ea typeface="Arial"/>
              <a:cs typeface="Arial"/>
              <a:sym typeface="Arial"/>
            </a:endParaRPr>
          </a:p>
          <a:p>
            <a:pPr marL="0" marR="0" lvl="0" indent="0" algn="l" rtl="0">
              <a:lnSpc>
                <a:spcPct val="150000"/>
              </a:lnSpc>
              <a:spcBef>
                <a:spcPts val="3000"/>
              </a:spcBef>
              <a:spcAft>
                <a:spcPts val="0"/>
              </a:spcAft>
              <a:buClr>
                <a:srgbClr val="000000"/>
              </a:buClr>
              <a:buSzPts val="3199"/>
              <a:buFont typeface="Arial"/>
              <a:buNone/>
            </a:pPr>
            <a:r>
              <a:rPr lang="en-CA" sz="3299" b="1" i="0" u="none" strike="noStrike" cap="none" dirty="0">
                <a:solidFill>
                  <a:srgbClr val="000000"/>
                </a:solidFill>
                <a:latin typeface="Lato Black"/>
                <a:ea typeface="Lato Black"/>
                <a:cs typeface="Lato Black"/>
                <a:sym typeface="Lato Black"/>
              </a:rPr>
              <a:t>Preoperative Correction of Nutritional Deficiency</a:t>
            </a:r>
            <a:endParaRPr sz="1500" b="0" i="0" u="none" strike="noStrike" cap="none" dirty="0">
              <a:solidFill>
                <a:srgbClr val="000000"/>
              </a:solidFill>
              <a:latin typeface="Arial"/>
              <a:ea typeface="Arial"/>
              <a:cs typeface="Arial"/>
              <a:sym typeface="Arial"/>
            </a:endParaRPr>
          </a:p>
          <a:p>
            <a:pPr marL="0" marR="0" lvl="0" indent="0" algn="l" rtl="0">
              <a:lnSpc>
                <a:spcPct val="150000"/>
              </a:lnSpc>
              <a:spcBef>
                <a:spcPts val="3000"/>
              </a:spcBef>
              <a:spcAft>
                <a:spcPts val="0"/>
              </a:spcAft>
              <a:buClr>
                <a:srgbClr val="000000"/>
              </a:buClr>
              <a:buSzPts val="3199"/>
              <a:buFont typeface="Arial"/>
              <a:buNone/>
            </a:pPr>
            <a:r>
              <a:rPr lang="en-CA" sz="3299" b="1" i="0" u="none" strike="noStrike" cap="none" dirty="0">
                <a:solidFill>
                  <a:srgbClr val="000000"/>
                </a:solidFill>
                <a:latin typeface="Lato Black"/>
                <a:ea typeface="Lato Black"/>
                <a:cs typeface="Lato Black"/>
                <a:sym typeface="Lato Black"/>
              </a:rPr>
              <a:t>Consumption of Clear Liquids Before General Anesthesia</a:t>
            </a:r>
            <a:endParaRPr sz="1500" b="0" i="0" u="none" strike="noStrike" cap="none" dirty="0">
              <a:solidFill>
                <a:srgbClr val="000000"/>
              </a:solidFill>
              <a:latin typeface="Arial"/>
              <a:ea typeface="Arial"/>
              <a:cs typeface="Arial"/>
              <a:sym typeface="Arial"/>
            </a:endParaRPr>
          </a:p>
          <a:p>
            <a:pPr marL="0" marR="0" lvl="0" indent="0" algn="l" rtl="0">
              <a:lnSpc>
                <a:spcPct val="150000"/>
              </a:lnSpc>
              <a:spcBef>
                <a:spcPts val="3000"/>
              </a:spcBef>
              <a:spcAft>
                <a:spcPts val="0"/>
              </a:spcAft>
              <a:buClr>
                <a:srgbClr val="000000"/>
              </a:buClr>
              <a:buSzPts val="3199"/>
              <a:buFont typeface="Arial"/>
              <a:buNone/>
            </a:pPr>
            <a:r>
              <a:rPr lang="en-CA" sz="3299" b="1" i="0" u="none" strike="noStrike" cap="none" dirty="0">
                <a:solidFill>
                  <a:srgbClr val="000000"/>
                </a:solidFill>
                <a:latin typeface="Lato Black"/>
                <a:ea typeface="Lato Black"/>
                <a:cs typeface="Lato Black"/>
                <a:sym typeface="Lato Black"/>
              </a:rPr>
              <a:t>Preoperative Carbohydrate Loading</a:t>
            </a:r>
            <a:endParaRPr sz="1500" b="0" i="0" u="none" strike="noStrike" cap="none" dirty="0">
              <a:solidFill>
                <a:srgbClr val="000000"/>
              </a:solidFill>
              <a:latin typeface="Arial"/>
              <a:ea typeface="Arial"/>
              <a:cs typeface="Arial"/>
              <a:sym typeface="Arial"/>
            </a:endParaRPr>
          </a:p>
          <a:p>
            <a:pPr marL="0" marR="0" lvl="0" indent="0" algn="l" rtl="0">
              <a:lnSpc>
                <a:spcPct val="150000"/>
              </a:lnSpc>
              <a:spcBef>
                <a:spcPts val="3000"/>
              </a:spcBef>
              <a:spcAft>
                <a:spcPts val="0"/>
              </a:spcAft>
              <a:buClr>
                <a:srgbClr val="000000"/>
              </a:buClr>
              <a:buSzPts val="3199"/>
              <a:buFont typeface="Arial"/>
              <a:buNone/>
            </a:pPr>
            <a:r>
              <a:rPr lang="en-CA" sz="3299" b="1" i="0" u="none" strike="noStrike" cap="none" dirty="0">
                <a:solidFill>
                  <a:srgbClr val="000000"/>
                </a:solidFill>
                <a:latin typeface="Lato Black"/>
                <a:ea typeface="Lato Black"/>
                <a:cs typeface="Lato Black"/>
                <a:sym typeface="Lato Black"/>
              </a:rPr>
              <a:t>Patient Engagement Tools</a:t>
            </a:r>
            <a:endParaRPr sz="1500" b="0" i="0" u="none" strike="noStrike" cap="none" dirty="0">
              <a:solidFill>
                <a:srgbClr val="000000"/>
              </a:solidFill>
              <a:latin typeface="Arial"/>
              <a:ea typeface="Arial"/>
              <a:cs typeface="Arial"/>
              <a:sym typeface="Arial"/>
            </a:endParaRPr>
          </a:p>
          <a:p>
            <a:pPr marL="0" marR="0" lvl="0" indent="0" algn="l" rtl="0">
              <a:lnSpc>
                <a:spcPct val="150000"/>
              </a:lnSpc>
              <a:spcBef>
                <a:spcPts val="3000"/>
              </a:spcBef>
              <a:spcAft>
                <a:spcPts val="0"/>
              </a:spcAft>
              <a:buClr>
                <a:srgbClr val="000000"/>
              </a:buClr>
              <a:buSzPts val="3199"/>
              <a:buFont typeface="Arial"/>
              <a:buNone/>
            </a:pPr>
            <a:r>
              <a:rPr lang="en-CA" sz="3299" b="1" i="0" u="none" strike="noStrike" cap="none" dirty="0" err="1">
                <a:solidFill>
                  <a:srgbClr val="000000"/>
                </a:solidFill>
                <a:latin typeface="Lato Black"/>
                <a:ea typeface="Lato Black"/>
                <a:cs typeface="Lato Black"/>
                <a:sym typeface="Lato Black"/>
              </a:rPr>
              <a:t>Prehabilitation</a:t>
            </a:r>
            <a:r>
              <a:rPr lang="en-CA" sz="3299" b="1" i="0" u="none" strike="noStrike" cap="none" dirty="0">
                <a:solidFill>
                  <a:srgbClr val="000000"/>
                </a:solidFill>
                <a:latin typeface="Lato Black"/>
                <a:ea typeface="Lato Black"/>
                <a:cs typeface="Lato Black"/>
                <a:sym typeface="Lato Black"/>
              </a:rPr>
              <a:t> (Exercise endurance, strength training, anxiety reduction)</a:t>
            </a:r>
            <a:endParaRPr sz="3299" b="1" i="0" u="none" strike="noStrike" cap="none" dirty="0">
              <a:solidFill>
                <a:srgbClr val="000000"/>
              </a:solidFill>
              <a:latin typeface="Lato Black"/>
              <a:ea typeface="Lato Black"/>
              <a:cs typeface="Lato Black"/>
              <a:sym typeface="Lato Black"/>
            </a:endParaRPr>
          </a:p>
          <a:p>
            <a:pPr marL="0" marR="0" lvl="0" indent="0" algn="l" rtl="0">
              <a:lnSpc>
                <a:spcPct val="150000"/>
              </a:lnSpc>
              <a:spcBef>
                <a:spcPts val="3000"/>
              </a:spcBef>
              <a:spcAft>
                <a:spcPts val="0"/>
              </a:spcAft>
              <a:buClr>
                <a:srgbClr val="000000"/>
              </a:buClr>
              <a:buSzPts val="3199"/>
              <a:buFont typeface="Arial"/>
              <a:buNone/>
            </a:pPr>
            <a:r>
              <a:rPr lang="en-CA" sz="3299" b="1" i="0" u="none" strike="noStrike" cap="none" dirty="0">
                <a:solidFill>
                  <a:srgbClr val="000000"/>
                </a:solidFill>
                <a:latin typeface="Lato Black"/>
                <a:ea typeface="Lato Black"/>
                <a:cs typeface="Lato Black"/>
                <a:sym typeface="Lato Black"/>
              </a:rPr>
              <a:t>Smoking and Hazardous Alcohol Consumption Screening &amp; counseling  </a:t>
            </a:r>
            <a:endParaRPr sz="1500" b="0" i="0" u="none" strike="noStrike" cap="none" dirty="0">
              <a:solidFill>
                <a:srgbClr val="000000"/>
              </a:solidFill>
              <a:latin typeface="Arial"/>
              <a:ea typeface="Arial"/>
              <a:cs typeface="Arial"/>
              <a:sym typeface="Arial"/>
            </a:endParaRPr>
          </a:p>
        </p:txBody>
      </p:sp>
      <p:sp>
        <p:nvSpPr>
          <p:cNvPr id="274" name="Google Shape;274;p13"/>
          <p:cNvSpPr/>
          <p:nvPr/>
        </p:nvSpPr>
        <p:spPr>
          <a:xfrm>
            <a:off x="4675909" y="2763978"/>
            <a:ext cx="1039091" cy="1039091"/>
          </a:xfrm>
          <a:prstGeom prst="ellipse">
            <a:avLst/>
          </a:prstGeom>
          <a:solidFill>
            <a:schemeClr val="accent3"/>
          </a:solidFill>
          <a:ln w="127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en-CA" sz="4800" b="1" i="0" u="none" strike="noStrike" cap="none">
                <a:solidFill>
                  <a:schemeClr val="lt1"/>
                </a:solidFill>
                <a:latin typeface="Lato Black"/>
                <a:ea typeface="Lato Black"/>
                <a:cs typeface="Lato Black"/>
                <a:sym typeface="Lato Black"/>
              </a:rPr>
              <a:t>1</a:t>
            </a:r>
            <a:endParaRPr sz="1400" b="0" i="0" u="none" strike="noStrike" cap="none">
              <a:solidFill>
                <a:srgbClr val="000000"/>
              </a:solidFill>
              <a:latin typeface="Arial"/>
              <a:ea typeface="Arial"/>
              <a:cs typeface="Arial"/>
              <a:sym typeface="Arial"/>
            </a:endParaRPr>
          </a:p>
        </p:txBody>
      </p:sp>
      <p:sp>
        <p:nvSpPr>
          <p:cNvPr id="275" name="Google Shape;275;p13"/>
          <p:cNvSpPr/>
          <p:nvPr/>
        </p:nvSpPr>
        <p:spPr>
          <a:xfrm>
            <a:off x="4675909" y="3860960"/>
            <a:ext cx="1039091" cy="1039091"/>
          </a:xfrm>
          <a:prstGeom prst="ellipse">
            <a:avLst/>
          </a:prstGeom>
          <a:solidFill>
            <a:schemeClr val="accent3"/>
          </a:solidFill>
          <a:ln w="127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en-CA" sz="4800" b="1" i="0" u="none" strike="noStrike" cap="none">
                <a:solidFill>
                  <a:schemeClr val="lt1"/>
                </a:solidFill>
                <a:latin typeface="Lato Black"/>
                <a:ea typeface="Lato Black"/>
                <a:cs typeface="Lato Black"/>
                <a:sym typeface="Lato Black"/>
              </a:rPr>
              <a:t>2</a:t>
            </a:r>
            <a:endParaRPr sz="1400" b="0" i="0" u="none" strike="noStrike" cap="none">
              <a:solidFill>
                <a:srgbClr val="000000"/>
              </a:solidFill>
              <a:latin typeface="Arial"/>
              <a:ea typeface="Arial"/>
              <a:cs typeface="Arial"/>
              <a:sym typeface="Arial"/>
            </a:endParaRPr>
          </a:p>
        </p:txBody>
      </p:sp>
      <p:sp>
        <p:nvSpPr>
          <p:cNvPr id="276" name="Google Shape;276;p13"/>
          <p:cNvSpPr/>
          <p:nvPr/>
        </p:nvSpPr>
        <p:spPr>
          <a:xfrm>
            <a:off x="4675908" y="4973773"/>
            <a:ext cx="1039091" cy="1039091"/>
          </a:xfrm>
          <a:prstGeom prst="ellipse">
            <a:avLst/>
          </a:prstGeom>
          <a:solidFill>
            <a:schemeClr val="accent3"/>
          </a:solidFill>
          <a:ln w="127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en-CA" sz="4800" b="1" i="0" u="none" strike="noStrike" cap="none">
                <a:solidFill>
                  <a:schemeClr val="lt1"/>
                </a:solidFill>
                <a:latin typeface="Lato Black"/>
                <a:ea typeface="Lato Black"/>
                <a:cs typeface="Lato Black"/>
                <a:sym typeface="Lato Black"/>
              </a:rPr>
              <a:t>3</a:t>
            </a:r>
            <a:endParaRPr sz="1400" b="0" i="0" u="none" strike="noStrike" cap="none">
              <a:solidFill>
                <a:srgbClr val="000000"/>
              </a:solidFill>
              <a:latin typeface="Arial"/>
              <a:ea typeface="Arial"/>
              <a:cs typeface="Arial"/>
              <a:sym typeface="Arial"/>
            </a:endParaRPr>
          </a:p>
        </p:txBody>
      </p:sp>
      <p:sp>
        <p:nvSpPr>
          <p:cNvPr id="277" name="Google Shape;277;p13"/>
          <p:cNvSpPr/>
          <p:nvPr/>
        </p:nvSpPr>
        <p:spPr>
          <a:xfrm>
            <a:off x="4675907" y="6064562"/>
            <a:ext cx="1039091" cy="1039091"/>
          </a:xfrm>
          <a:prstGeom prst="ellipse">
            <a:avLst/>
          </a:prstGeom>
          <a:solidFill>
            <a:schemeClr val="accent3"/>
          </a:solidFill>
          <a:ln w="127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en-CA" sz="4800" b="1" i="0" u="none" strike="noStrike" cap="none">
                <a:solidFill>
                  <a:schemeClr val="lt1"/>
                </a:solidFill>
                <a:latin typeface="Lato Black"/>
                <a:ea typeface="Lato Black"/>
                <a:cs typeface="Lato Black"/>
                <a:sym typeface="Lato Black"/>
              </a:rPr>
              <a:t>4</a:t>
            </a:r>
            <a:endParaRPr sz="1400" b="0" i="0" u="none" strike="noStrike" cap="none">
              <a:solidFill>
                <a:srgbClr val="000000"/>
              </a:solidFill>
              <a:latin typeface="Arial"/>
              <a:ea typeface="Arial"/>
              <a:cs typeface="Arial"/>
              <a:sym typeface="Arial"/>
            </a:endParaRPr>
          </a:p>
        </p:txBody>
      </p:sp>
      <p:sp>
        <p:nvSpPr>
          <p:cNvPr id="278" name="Google Shape;278;p13"/>
          <p:cNvSpPr/>
          <p:nvPr/>
        </p:nvSpPr>
        <p:spPr>
          <a:xfrm>
            <a:off x="4672273" y="7166729"/>
            <a:ext cx="1039091" cy="1039091"/>
          </a:xfrm>
          <a:prstGeom prst="ellipse">
            <a:avLst/>
          </a:prstGeom>
          <a:solidFill>
            <a:schemeClr val="accent3"/>
          </a:solidFill>
          <a:ln w="127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en-CA" sz="4800" b="1" i="0" u="none" strike="noStrike" cap="none">
                <a:solidFill>
                  <a:schemeClr val="lt1"/>
                </a:solidFill>
                <a:latin typeface="Lato Black"/>
                <a:ea typeface="Lato Black"/>
                <a:cs typeface="Lato Black"/>
                <a:sym typeface="Lato Black"/>
              </a:rPr>
              <a:t>5</a:t>
            </a:r>
            <a:endParaRPr sz="1400" b="0" i="0" u="none" strike="noStrike" cap="none">
              <a:solidFill>
                <a:srgbClr val="000000"/>
              </a:solidFill>
              <a:latin typeface="Arial"/>
              <a:ea typeface="Arial"/>
              <a:cs typeface="Arial"/>
              <a:sym typeface="Arial"/>
            </a:endParaRPr>
          </a:p>
        </p:txBody>
      </p:sp>
      <p:sp>
        <p:nvSpPr>
          <p:cNvPr id="279" name="Google Shape;279;p13"/>
          <p:cNvSpPr/>
          <p:nvPr/>
        </p:nvSpPr>
        <p:spPr>
          <a:xfrm>
            <a:off x="4672273" y="8273990"/>
            <a:ext cx="1039091" cy="1039091"/>
          </a:xfrm>
          <a:prstGeom prst="ellipse">
            <a:avLst/>
          </a:prstGeom>
          <a:solidFill>
            <a:schemeClr val="accent3"/>
          </a:solidFill>
          <a:ln w="127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en-CA" sz="4800" b="1" i="0" u="none" strike="noStrike" cap="none">
                <a:solidFill>
                  <a:schemeClr val="lt1"/>
                </a:solidFill>
                <a:latin typeface="Lato Black"/>
                <a:ea typeface="Lato Black"/>
                <a:cs typeface="Lato Black"/>
                <a:sym typeface="Lato Black"/>
              </a:rPr>
              <a:t>6</a:t>
            </a:r>
            <a:endParaRPr sz="1400" b="0" i="0" u="none" strike="noStrike" cap="none">
              <a:solidFill>
                <a:srgbClr val="000000"/>
              </a:solidFill>
              <a:latin typeface="Arial"/>
              <a:ea typeface="Arial"/>
              <a:cs typeface="Arial"/>
              <a:sym typeface="Arial"/>
            </a:endParaRPr>
          </a:p>
        </p:txBody>
      </p:sp>
      <p:sp>
        <p:nvSpPr>
          <p:cNvPr id="280" name="Google Shape;280;p13"/>
          <p:cNvSpPr/>
          <p:nvPr/>
        </p:nvSpPr>
        <p:spPr>
          <a:xfrm>
            <a:off x="4672273" y="9381251"/>
            <a:ext cx="1039091" cy="1039091"/>
          </a:xfrm>
          <a:prstGeom prst="ellipse">
            <a:avLst/>
          </a:prstGeom>
          <a:solidFill>
            <a:schemeClr val="accent3"/>
          </a:solidFill>
          <a:ln w="127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en-CA" sz="4800" b="1" i="0" u="none" strike="noStrike" cap="none">
                <a:solidFill>
                  <a:schemeClr val="lt1"/>
                </a:solidFill>
                <a:latin typeface="Lato Black"/>
                <a:ea typeface="Lato Black"/>
                <a:cs typeface="Lato Black"/>
                <a:sym typeface="Lato Black"/>
              </a:rPr>
              <a:t>7</a:t>
            </a:r>
            <a:endParaRPr sz="1400" b="0" i="0" u="none" strike="noStrike" cap="none">
              <a:solidFill>
                <a:srgbClr val="000000"/>
              </a:solidFill>
              <a:latin typeface="Arial"/>
              <a:ea typeface="Arial"/>
              <a:cs typeface="Arial"/>
              <a:sym typeface="Arial"/>
            </a:endParaRPr>
          </a:p>
        </p:txBody>
      </p:sp>
      <p:sp>
        <p:nvSpPr>
          <p:cNvPr id="281" name="Google Shape;281;p13"/>
          <p:cNvSpPr/>
          <p:nvPr/>
        </p:nvSpPr>
        <p:spPr>
          <a:xfrm>
            <a:off x="4672273" y="10467730"/>
            <a:ext cx="1039091" cy="1039091"/>
          </a:xfrm>
          <a:prstGeom prst="ellipse">
            <a:avLst/>
          </a:prstGeom>
          <a:solidFill>
            <a:schemeClr val="accent3"/>
          </a:solidFill>
          <a:ln w="127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en-CA" sz="4800" b="1" i="0" u="none" strike="noStrike" cap="none" dirty="0">
                <a:solidFill>
                  <a:schemeClr val="lt1"/>
                </a:solidFill>
                <a:latin typeface="Lato Black"/>
                <a:ea typeface="Lato Black"/>
                <a:cs typeface="Lato Black"/>
                <a:sym typeface="Lato Black"/>
              </a:rPr>
              <a:t>8</a:t>
            </a:r>
            <a:endParaRPr sz="1400" b="0" i="0" u="none" strike="noStrike" cap="none" dirty="0">
              <a:solidFill>
                <a:srgbClr val="000000"/>
              </a:solidFill>
              <a:latin typeface="Arial"/>
              <a:ea typeface="Arial"/>
              <a:cs typeface="Arial"/>
              <a:sym typeface="Arial"/>
            </a:endParaRPr>
          </a:p>
        </p:txBody>
      </p:sp>
      <p:sp>
        <p:nvSpPr>
          <p:cNvPr id="2" name="Google Shape;281;p13">
            <a:extLst>
              <a:ext uri="{FF2B5EF4-FFF2-40B4-BE49-F238E27FC236}">
                <a16:creationId xmlns:a16="http://schemas.microsoft.com/office/drawing/2014/main" id="{CE69536A-3E76-95F9-6D5A-5171878EB3A8}"/>
              </a:ext>
            </a:extLst>
          </p:cNvPr>
          <p:cNvSpPr/>
          <p:nvPr/>
        </p:nvSpPr>
        <p:spPr>
          <a:xfrm>
            <a:off x="4672273" y="11649986"/>
            <a:ext cx="1039091" cy="1039091"/>
          </a:xfrm>
          <a:prstGeom prst="ellipse">
            <a:avLst/>
          </a:prstGeom>
          <a:solidFill>
            <a:schemeClr val="accent3"/>
          </a:solidFill>
          <a:ln w="127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en-CA" sz="4800" b="1" i="0" u="none" strike="noStrike" cap="none" dirty="0">
                <a:solidFill>
                  <a:schemeClr val="lt1"/>
                </a:solidFill>
                <a:latin typeface="Lato Black"/>
                <a:ea typeface="Lato Black"/>
                <a:cs typeface="Lato Black"/>
                <a:sym typeface="Lato Black"/>
              </a:rPr>
              <a:t>9</a:t>
            </a:r>
            <a:endParaRPr sz="1400" b="0" i="0" u="none" strike="noStrike" cap="none" dirty="0">
              <a:solidFill>
                <a:srgbClr val="000000"/>
              </a:solidFill>
              <a:latin typeface="Arial"/>
              <a:ea typeface="Arial"/>
              <a:cs typeface="Arial"/>
              <a:sym typeface="Arial"/>
            </a:endParaRPr>
          </a:p>
        </p:txBody>
      </p:sp>
      <p:sp>
        <p:nvSpPr>
          <p:cNvPr id="4" name="TextBox 3">
            <a:extLst>
              <a:ext uri="{FF2B5EF4-FFF2-40B4-BE49-F238E27FC236}">
                <a16:creationId xmlns:a16="http://schemas.microsoft.com/office/drawing/2014/main" id="{CE729DB9-7958-162F-A58B-3DD5D5E12260}"/>
              </a:ext>
            </a:extLst>
          </p:cNvPr>
          <p:cNvSpPr txBox="1"/>
          <p:nvPr/>
        </p:nvSpPr>
        <p:spPr>
          <a:xfrm>
            <a:off x="5915552" y="11869449"/>
            <a:ext cx="13928725" cy="600164"/>
          </a:xfrm>
          <a:prstGeom prst="rect">
            <a:avLst/>
          </a:prstGeom>
          <a:noFill/>
        </p:spPr>
        <p:txBody>
          <a:bodyPr wrap="square">
            <a:spAutoFit/>
          </a:bodyPr>
          <a:lstStyle/>
          <a:p>
            <a:r>
              <a:rPr lang="en-CA" sz="3300" dirty="0">
                <a:latin typeface="Lato Black" panose="020F0502020204030203" pitchFamily="34" charset="0"/>
                <a:ea typeface="Lato Black" panose="020F0502020204030203" pitchFamily="34" charset="0"/>
                <a:cs typeface="Lato Black" panose="020F0502020204030203" pitchFamily="34" charset="0"/>
              </a:rPr>
              <a:t>Optimization of chronic comorbid conditions (Anemia, CHF, DM, HTN)</a:t>
            </a:r>
            <a:endParaRPr lang="en-US" sz="3300" dirty="0">
              <a:latin typeface="Lato Black" panose="020F0502020204030203" pitchFamily="34" charset="0"/>
              <a:ea typeface="Lato Black" panose="020F0502020204030203" pitchFamily="34" charset="0"/>
              <a:cs typeface="Lato Black" panose="020F0502020204030203"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4"/>
          <p:cNvSpPr txBox="1">
            <a:spLocks noGrp="1"/>
          </p:cNvSpPr>
          <p:nvPr>
            <p:ph type="title"/>
          </p:nvPr>
        </p:nvSpPr>
        <p:spPr>
          <a:xfrm>
            <a:off x="2412099" y="607922"/>
            <a:ext cx="18113012" cy="79583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300"/>
              <a:buFont typeface="Lato Black"/>
              <a:buNone/>
            </a:pPr>
            <a:r>
              <a:rPr lang="en-CA"/>
              <a:t>Preoperative Strategies</a:t>
            </a:r>
            <a:endParaRPr/>
          </a:p>
        </p:txBody>
      </p:sp>
      <p:sp>
        <p:nvSpPr>
          <p:cNvPr id="287" name="Google Shape;287;p14"/>
          <p:cNvSpPr/>
          <p:nvPr/>
        </p:nvSpPr>
        <p:spPr>
          <a:xfrm flipH="1">
            <a:off x="9897821" y="3370301"/>
            <a:ext cx="11356882" cy="6554446"/>
          </a:xfrm>
          <a:prstGeom prst="rect">
            <a:avLst/>
          </a:prstGeom>
          <a:noFill/>
          <a:ln>
            <a:noFill/>
          </a:ln>
        </p:spPr>
        <p:txBody>
          <a:bodyPr spcFirstLastPara="1" wrap="square" lIns="91425" tIns="45700" rIns="91425" bIns="45700" anchor="t" anchorCtr="0">
            <a:spAutoFit/>
          </a:bodyPr>
          <a:lstStyle/>
          <a:p>
            <a:pPr marL="457200" marR="0" lvl="0" indent="-457200" algn="l" rtl="0">
              <a:lnSpc>
                <a:spcPct val="150000"/>
              </a:lnSpc>
              <a:spcBef>
                <a:spcPts val="0"/>
              </a:spcBef>
              <a:spcAft>
                <a:spcPts val="0"/>
              </a:spcAft>
              <a:buClr>
                <a:srgbClr val="04A5DF"/>
              </a:buClr>
              <a:buSzPts val="6600"/>
              <a:buFont typeface="Noto Sans Symbols"/>
              <a:buChar char="✔"/>
            </a:pPr>
            <a:r>
              <a:rPr lang="en-CA" sz="4400" b="1" i="0" u="none" strike="noStrike" cap="none">
                <a:solidFill>
                  <a:schemeClr val="accent2"/>
                </a:solidFill>
                <a:latin typeface="Lato Black"/>
                <a:ea typeface="Lato Black"/>
                <a:cs typeface="Lato Black"/>
                <a:sym typeface="Lato Black"/>
              </a:rPr>
              <a:t>WHY? </a:t>
            </a:r>
            <a:r>
              <a:rPr lang="en-CA" sz="3199" b="1" i="0" u="none" strike="noStrike" cap="none">
                <a:solidFill>
                  <a:srgbClr val="000000"/>
                </a:solidFill>
                <a:latin typeface="Lato Black"/>
                <a:ea typeface="Lato Black"/>
                <a:cs typeface="Lato Black"/>
                <a:sym typeface="Lato Black"/>
              </a:rPr>
              <a:t>Optimal preoperative glycemic control, defined by a hemoglobin A1c level less than 6.5%, has been associated with significant decreases in deep sternal wound infection, ischemic events, and other complications.</a:t>
            </a:r>
            <a:endParaRPr sz="1400" b="0" i="0" u="none" strike="noStrike" cap="none">
              <a:solidFill>
                <a:srgbClr val="000000"/>
              </a:solidFill>
              <a:latin typeface="Arial"/>
              <a:ea typeface="Arial"/>
              <a:cs typeface="Arial"/>
              <a:sym typeface="Arial"/>
            </a:endParaRPr>
          </a:p>
          <a:p>
            <a:pPr marL="457200" marR="0" lvl="0" indent="-152495" algn="l" rtl="0">
              <a:lnSpc>
                <a:spcPct val="150000"/>
              </a:lnSpc>
              <a:spcBef>
                <a:spcPts val="0"/>
              </a:spcBef>
              <a:spcAft>
                <a:spcPts val="0"/>
              </a:spcAft>
              <a:buClr>
                <a:srgbClr val="04A5DF"/>
              </a:buClr>
              <a:buSzPts val="4799"/>
              <a:buFont typeface="Noto Sans Symbols"/>
              <a:buNone/>
            </a:pPr>
            <a:endParaRPr sz="3199" b="1" i="0" u="none" strike="noStrike" cap="none">
              <a:solidFill>
                <a:srgbClr val="000000"/>
              </a:solidFill>
              <a:latin typeface="Lato Black"/>
              <a:ea typeface="Lato Black"/>
              <a:cs typeface="Lato Black"/>
              <a:sym typeface="Lato Black"/>
            </a:endParaRPr>
          </a:p>
          <a:p>
            <a:pPr marL="457200" marR="0" lvl="0" indent="-457200" algn="l" rtl="0">
              <a:lnSpc>
                <a:spcPct val="150000"/>
              </a:lnSpc>
              <a:spcBef>
                <a:spcPts val="0"/>
              </a:spcBef>
              <a:spcAft>
                <a:spcPts val="0"/>
              </a:spcAft>
              <a:buClr>
                <a:srgbClr val="04A5DF"/>
              </a:buClr>
              <a:buSzPts val="6600"/>
              <a:buFont typeface="Noto Sans Symbols"/>
              <a:buChar char="✔"/>
            </a:pPr>
            <a:r>
              <a:rPr lang="en-CA" sz="4400" b="1" i="0" u="none" strike="noStrike" cap="none">
                <a:solidFill>
                  <a:schemeClr val="accent2"/>
                </a:solidFill>
                <a:latin typeface="Lato Black"/>
                <a:ea typeface="Lato Black"/>
                <a:cs typeface="Lato Black"/>
                <a:sym typeface="Lato Black"/>
              </a:rPr>
              <a:t>HOW? </a:t>
            </a:r>
            <a:r>
              <a:rPr lang="en-CA" sz="3199" b="1" i="1" u="none" strike="noStrike" cap="none">
                <a:solidFill>
                  <a:srgbClr val="000000"/>
                </a:solidFill>
                <a:latin typeface="Lato Black"/>
                <a:ea typeface="Lato Black"/>
                <a:cs typeface="Lato Black"/>
                <a:sym typeface="Lato Black"/>
              </a:rPr>
              <a:t>Input institutional specific orders/protocols/pathways/elements</a:t>
            </a:r>
            <a:endParaRPr sz="1400" b="0" i="0" u="none" strike="noStrike" cap="none">
              <a:solidFill>
                <a:srgbClr val="000000"/>
              </a:solidFill>
              <a:latin typeface="Arial"/>
              <a:ea typeface="Arial"/>
              <a:cs typeface="Arial"/>
              <a:sym typeface="Arial"/>
            </a:endParaRPr>
          </a:p>
        </p:txBody>
      </p:sp>
      <p:sp>
        <p:nvSpPr>
          <p:cNvPr id="288" name="Google Shape;288;p14"/>
          <p:cNvSpPr/>
          <p:nvPr/>
        </p:nvSpPr>
        <p:spPr>
          <a:xfrm>
            <a:off x="1843384" y="4527781"/>
            <a:ext cx="6632361" cy="501515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398"/>
              <a:buFont typeface="Arial"/>
              <a:buNone/>
            </a:pPr>
            <a:r>
              <a:rPr lang="en-CA" sz="6398" b="0" i="0" u="none" strike="noStrike" cap="none">
                <a:solidFill>
                  <a:schemeClr val="accent1"/>
                </a:solidFill>
                <a:latin typeface="Lato Black"/>
                <a:ea typeface="Lato Black"/>
                <a:cs typeface="Lato Black"/>
                <a:sym typeface="Lato Black"/>
              </a:rPr>
              <a:t>Preoperative Measurement of Hemoglobin A1c for Risk Stratification</a:t>
            </a:r>
            <a:endParaRPr sz="1400" b="0" i="0" u="none" strike="noStrike" cap="none">
              <a:solidFill>
                <a:srgbClr val="000000"/>
              </a:solidFill>
              <a:latin typeface="Arial"/>
              <a:ea typeface="Arial"/>
              <a:cs typeface="Arial"/>
              <a:sym typeface="Arial"/>
            </a:endParaRPr>
          </a:p>
        </p:txBody>
      </p:sp>
      <p:sp>
        <p:nvSpPr>
          <p:cNvPr id="289" name="Google Shape;289;p14"/>
          <p:cNvSpPr/>
          <p:nvPr/>
        </p:nvSpPr>
        <p:spPr>
          <a:xfrm>
            <a:off x="4307509" y="2518246"/>
            <a:ext cx="1704109" cy="1704109"/>
          </a:xfrm>
          <a:prstGeom prst="ellipse">
            <a:avLst/>
          </a:prstGeom>
          <a:solidFill>
            <a:schemeClr val="accent3"/>
          </a:solidFill>
          <a:ln w="127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6000"/>
              <a:buFont typeface="Arial"/>
              <a:buNone/>
            </a:pPr>
            <a:r>
              <a:rPr lang="en-CA" sz="6000" b="1" i="0" u="none" strike="noStrike" cap="none">
                <a:solidFill>
                  <a:schemeClr val="lt1"/>
                </a:solidFill>
                <a:latin typeface="Lato Black"/>
                <a:ea typeface="Lato Black"/>
                <a:cs typeface="Lato Black"/>
                <a:sym typeface="Lato Black"/>
              </a:rPr>
              <a:t>1</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5"/>
          <p:cNvSpPr txBox="1">
            <a:spLocks noGrp="1"/>
          </p:cNvSpPr>
          <p:nvPr>
            <p:ph type="title"/>
          </p:nvPr>
        </p:nvSpPr>
        <p:spPr>
          <a:xfrm>
            <a:off x="2412099" y="607922"/>
            <a:ext cx="18113012" cy="79583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300"/>
              <a:buFont typeface="Lato Black"/>
              <a:buNone/>
            </a:pPr>
            <a:r>
              <a:rPr lang="en-CA"/>
              <a:t>Preoperative Strategies</a:t>
            </a:r>
            <a:endParaRPr/>
          </a:p>
        </p:txBody>
      </p:sp>
      <p:sp>
        <p:nvSpPr>
          <p:cNvPr id="295" name="Google Shape;295;p15"/>
          <p:cNvSpPr/>
          <p:nvPr/>
        </p:nvSpPr>
        <p:spPr>
          <a:xfrm flipH="1">
            <a:off x="9897821" y="3370301"/>
            <a:ext cx="11356882" cy="4980338"/>
          </a:xfrm>
          <a:prstGeom prst="rect">
            <a:avLst/>
          </a:prstGeom>
          <a:noFill/>
          <a:ln>
            <a:noFill/>
          </a:ln>
        </p:spPr>
        <p:txBody>
          <a:bodyPr spcFirstLastPara="1" wrap="square" lIns="91425" tIns="45700" rIns="91425" bIns="45700" anchor="t" anchorCtr="0">
            <a:spAutoFit/>
          </a:bodyPr>
          <a:lstStyle/>
          <a:p>
            <a:pPr marL="457200" marR="0" lvl="0" indent="-457200" algn="l" rtl="0">
              <a:lnSpc>
                <a:spcPct val="150000"/>
              </a:lnSpc>
              <a:spcBef>
                <a:spcPts val="0"/>
              </a:spcBef>
              <a:spcAft>
                <a:spcPts val="0"/>
              </a:spcAft>
              <a:buClr>
                <a:srgbClr val="04A5DF"/>
              </a:buClr>
              <a:buSzPts val="6600"/>
              <a:buFont typeface="Noto Sans Symbols"/>
              <a:buChar char="✔"/>
            </a:pPr>
            <a:r>
              <a:rPr lang="en-CA" sz="4400" b="1" i="0" u="none" strike="noStrike" cap="none">
                <a:solidFill>
                  <a:schemeClr val="accent2"/>
                </a:solidFill>
                <a:latin typeface="Lato Black"/>
                <a:ea typeface="Lato Black"/>
                <a:cs typeface="Lato Black"/>
                <a:sym typeface="Lato Black"/>
              </a:rPr>
              <a:t>WHY? </a:t>
            </a:r>
            <a:r>
              <a:rPr lang="en-CA" sz="3199" b="1" i="0" u="none" strike="noStrike" cap="none">
                <a:solidFill>
                  <a:srgbClr val="000000"/>
                </a:solidFill>
                <a:latin typeface="Lato Black"/>
                <a:ea typeface="Lato Black"/>
                <a:cs typeface="Lato Black"/>
                <a:sym typeface="Lato Black"/>
              </a:rPr>
              <a:t>Low preoperative serum albumin in patients undergoing cardiac surgery is associated with an increased risk of morbidity and mortality postoperatively.</a:t>
            </a:r>
            <a:endParaRPr sz="1400" b="0" i="0" u="none" strike="noStrike" cap="none">
              <a:solidFill>
                <a:srgbClr val="000000"/>
              </a:solidFill>
              <a:latin typeface="Arial"/>
              <a:ea typeface="Arial"/>
              <a:cs typeface="Arial"/>
              <a:sym typeface="Arial"/>
            </a:endParaRPr>
          </a:p>
          <a:p>
            <a:pPr marL="457200" marR="0" lvl="0" indent="-152495" algn="l" rtl="0">
              <a:lnSpc>
                <a:spcPct val="150000"/>
              </a:lnSpc>
              <a:spcBef>
                <a:spcPts val="0"/>
              </a:spcBef>
              <a:spcAft>
                <a:spcPts val="0"/>
              </a:spcAft>
              <a:buClr>
                <a:srgbClr val="04A5DF"/>
              </a:buClr>
              <a:buSzPts val="4799"/>
              <a:buFont typeface="Noto Sans Symbols"/>
              <a:buNone/>
            </a:pPr>
            <a:endParaRPr sz="3199" b="1" i="0" u="none" strike="noStrike" cap="none">
              <a:solidFill>
                <a:srgbClr val="000000"/>
              </a:solidFill>
              <a:latin typeface="Lato Black"/>
              <a:ea typeface="Lato Black"/>
              <a:cs typeface="Lato Black"/>
              <a:sym typeface="Lato Black"/>
            </a:endParaRPr>
          </a:p>
          <a:p>
            <a:pPr marL="457200" marR="0" lvl="0" indent="-457200" algn="l" rtl="0">
              <a:lnSpc>
                <a:spcPct val="150000"/>
              </a:lnSpc>
              <a:spcBef>
                <a:spcPts val="0"/>
              </a:spcBef>
              <a:spcAft>
                <a:spcPts val="0"/>
              </a:spcAft>
              <a:buClr>
                <a:srgbClr val="04A5DF"/>
              </a:buClr>
              <a:buSzPts val="6600"/>
              <a:buFont typeface="Noto Sans Symbols"/>
              <a:buChar char="✔"/>
            </a:pPr>
            <a:r>
              <a:rPr lang="en-CA" sz="4400" b="1" i="0" u="none" strike="noStrike" cap="none">
                <a:solidFill>
                  <a:schemeClr val="accent2"/>
                </a:solidFill>
                <a:latin typeface="Lato Black"/>
                <a:ea typeface="Lato Black"/>
                <a:cs typeface="Lato Black"/>
                <a:sym typeface="Lato Black"/>
              </a:rPr>
              <a:t>HOW? </a:t>
            </a:r>
            <a:r>
              <a:rPr lang="en-CA" sz="3199" b="1" i="1" u="none" strike="noStrike" cap="none">
                <a:solidFill>
                  <a:srgbClr val="000000"/>
                </a:solidFill>
                <a:latin typeface="Lato Black"/>
                <a:ea typeface="Lato Black"/>
                <a:cs typeface="Lato Black"/>
                <a:sym typeface="Lato Black"/>
              </a:rPr>
              <a:t>Input intuitional specific orders/protocol/pathway/elements</a:t>
            </a:r>
            <a:endParaRPr sz="1400" b="0" i="0" u="none" strike="noStrike" cap="none">
              <a:solidFill>
                <a:srgbClr val="000000"/>
              </a:solidFill>
              <a:latin typeface="Arial"/>
              <a:ea typeface="Arial"/>
              <a:cs typeface="Arial"/>
              <a:sym typeface="Arial"/>
            </a:endParaRPr>
          </a:p>
        </p:txBody>
      </p:sp>
      <p:sp>
        <p:nvSpPr>
          <p:cNvPr id="296" name="Google Shape;296;p15"/>
          <p:cNvSpPr/>
          <p:nvPr/>
        </p:nvSpPr>
        <p:spPr>
          <a:xfrm>
            <a:off x="1843384" y="4527781"/>
            <a:ext cx="6632361" cy="40305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398"/>
              <a:buFont typeface="Arial"/>
              <a:buNone/>
            </a:pPr>
            <a:r>
              <a:rPr lang="en-CA" sz="6398" b="0" i="0" u="none" strike="noStrike" cap="none">
                <a:solidFill>
                  <a:schemeClr val="accent1"/>
                </a:solidFill>
                <a:latin typeface="Lato Black"/>
                <a:ea typeface="Lato Black"/>
                <a:cs typeface="Lato Black"/>
                <a:sym typeface="Lato Black"/>
              </a:rPr>
              <a:t>Preoperative Measurement of Albumin for Risk Stratification</a:t>
            </a:r>
            <a:endParaRPr sz="1400" b="0" i="0" u="none" strike="noStrike" cap="none">
              <a:solidFill>
                <a:srgbClr val="000000"/>
              </a:solidFill>
              <a:latin typeface="Arial"/>
              <a:ea typeface="Arial"/>
              <a:cs typeface="Arial"/>
              <a:sym typeface="Arial"/>
            </a:endParaRPr>
          </a:p>
        </p:txBody>
      </p:sp>
      <p:sp>
        <p:nvSpPr>
          <p:cNvPr id="297" name="Google Shape;297;p15"/>
          <p:cNvSpPr/>
          <p:nvPr/>
        </p:nvSpPr>
        <p:spPr>
          <a:xfrm>
            <a:off x="4307509" y="2518246"/>
            <a:ext cx="1704109" cy="1704109"/>
          </a:xfrm>
          <a:prstGeom prst="ellipse">
            <a:avLst/>
          </a:prstGeom>
          <a:solidFill>
            <a:schemeClr val="accent3"/>
          </a:solidFill>
          <a:ln w="127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6000"/>
              <a:buFont typeface="Arial"/>
              <a:buNone/>
            </a:pPr>
            <a:r>
              <a:rPr lang="en-CA" sz="6000" b="1" i="0" u="none" strike="noStrike" cap="none">
                <a:solidFill>
                  <a:schemeClr val="lt1"/>
                </a:solidFill>
                <a:latin typeface="Lato Black"/>
                <a:ea typeface="Lato Black"/>
                <a:cs typeface="Lato Black"/>
                <a:sym typeface="Lato Black"/>
              </a:rPr>
              <a:t>2</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16"/>
          <p:cNvSpPr txBox="1">
            <a:spLocks noGrp="1"/>
          </p:cNvSpPr>
          <p:nvPr>
            <p:ph type="title"/>
          </p:nvPr>
        </p:nvSpPr>
        <p:spPr>
          <a:xfrm>
            <a:off x="2412099" y="607922"/>
            <a:ext cx="18113012" cy="79583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300"/>
              <a:buFont typeface="Lato Black"/>
              <a:buNone/>
            </a:pPr>
            <a:r>
              <a:rPr lang="en-CA"/>
              <a:t>Preoperative Strategies</a:t>
            </a:r>
            <a:endParaRPr/>
          </a:p>
        </p:txBody>
      </p:sp>
      <p:sp>
        <p:nvSpPr>
          <p:cNvPr id="303" name="Google Shape;303;p16"/>
          <p:cNvSpPr/>
          <p:nvPr/>
        </p:nvSpPr>
        <p:spPr>
          <a:xfrm flipH="1">
            <a:off x="9897821" y="3370301"/>
            <a:ext cx="11964652" cy="8769861"/>
          </a:xfrm>
          <a:prstGeom prst="rect">
            <a:avLst/>
          </a:prstGeom>
          <a:noFill/>
          <a:ln>
            <a:noFill/>
          </a:ln>
        </p:spPr>
        <p:txBody>
          <a:bodyPr spcFirstLastPara="1" wrap="square" lIns="91425" tIns="45700" rIns="91425" bIns="45700" anchor="t" anchorCtr="0">
            <a:spAutoFit/>
          </a:bodyPr>
          <a:lstStyle/>
          <a:p>
            <a:pPr marL="457200" marR="0" lvl="0" indent="-457200" algn="l" rtl="0">
              <a:lnSpc>
                <a:spcPct val="150000"/>
              </a:lnSpc>
              <a:spcBef>
                <a:spcPts val="0"/>
              </a:spcBef>
              <a:spcAft>
                <a:spcPts val="0"/>
              </a:spcAft>
              <a:buClr>
                <a:srgbClr val="04A5DF"/>
              </a:buClr>
              <a:buSzPts val="6600"/>
              <a:buFont typeface="Noto Sans Symbols"/>
              <a:buChar char="✔"/>
            </a:pPr>
            <a:r>
              <a:rPr lang="en-CA" sz="4400" b="1" i="0" u="none" strike="noStrike" cap="none">
                <a:solidFill>
                  <a:schemeClr val="accent2"/>
                </a:solidFill>
                <a:latin typeface="Lato Black"/>
                <a:ea typeface="Lato Black"/>
                <a:cs typeface="Lato Black"/>
                <a:sym typeface="Lato Black"/>
              </a:rPr>
              <a:t>WHY? </a:t>
            </a:r>
            <a:r>
              <a:rPr lang="en-CA" sz="3199" b="1" i="0" u="none" strike="noStrike" cap="none">
                <a:solidFill>
                  <a:srgbClr val="000000"/>
                </a:solidFill>
                <a:latin typeface="Lato Black"/>
                <a:ea typeface="Lato Black"/>
                <a:cs typeface="Lato Black"/>
                <a:sym typeface="Lato Black"/>
              </a:rPr>
              <a:t>For patients who are malnourished, oral nutritional supplementation has the greatest effect if started 7 to 10 days preoperatively and has been associated with a reduction in the prevalence of infectious complications in colorectal patients. In patients undergoing cardiac surgery who had a serum albumin level less than 3.0 g/dL, supplementation with 7 to 10 days of intensive nutrition therapy may improve outcomes.</a:t>
            </a:r>
            <a:endParaRPr sz="1400" b="0" i="0" u="none" strike="noStrike" cap="none">
              <a:solidFill>
                <a:srgbClr val="000000"/>
              </a:solidFill>
              <a:latin typeface="Arial"/>
              <a:ea typeface="Arial"/>
              <a:cs typeface="Arial"/>
              <a:sym typeface="Arial"/>
            </a:endParaRPr>
          </a:p>
          <a:p>
            <a:pPr marL="457200" marR="0" lvl="0" indent="-152495" algn="l" rtl="0">
              <a:lnSpc>
                <a:spcPct val="150000"/>
              </a:lnSpc>
              <a:spcBef>
                <a:spcPts val="0"/>
              </a:spcBef>
              <a:spcAft>
                <a:spcPts val="0"/>
              </a:spcAft>
              <a:buClr>
                <a:srgbClr val="04A5DF"/>
              </a:buClr>
              <a:buSzPts val="4799"/>
              <a:buFont typeface="Noto Sans Symbols"/>
              <a:buNone/>
            </a:pPr>
            <a:endParaRPr sz="3199" b="1" i="0" u="none" strike="noStrike" cap="none">
              <a:solidFill>
                <a:srgbClr val="000000"/>
              </a:solidFill>
              <a:latin typeface="Lato Black"/>
              <a:ea typeface="Lato Black"/>
              <a:cs typeface="Lato Black"/>
              <a:sym typeface="Lato Black"/>
            </a:endParaRPr>
          </a:p>
          <a:p>
            <a:pPr marL="457200" marR="0" lvl="0" indent="-457200" algn="l" rtl="0">
              <a:lnSpc>
                <a:spcPct val="150000"/>
              </a:lnSpc>
              <a:spcBef>
                <a:spcPts val="0"/>
              </a:spcBef>
              <a:spcAft>
                <a:spcPts val="0"/>
              </a:spcAft>
              <a:buClr>
                <a:srgbClr val="04A5DF"/>
              </a:buClr>
              <a:buSzPts val="6600"/>
              <a:buFont typeface="Noto Sans Symbols"/>
              <a:buChar char="✔"/>
            </a:pPr>
            <a:r>
              <a:rPr lang="en-CA" sz="4400" b="1" i="0" u="none" strike="noStrike" cap="none">
                <a:solidFill>
                  <a:schemeClr val="accent2"/>
                </a:solidFill>
                <a:latin typeface="Lato Black"/>
                <a:ea typeface="Lato Black"/>
                <a:cs typeface="Lato Black"/>
                <a:sym typeface="Lato Black"/>
              </a:rPr>
              <a:t>HOW? </a:t>
            </a:r>
            <a:r>
              <a:rPr lang="en-CA" sz="3199" b="1" i="1" u="none" strike="noStrike" cap="none">
                <a:solidFill>
                  <a:srgbClr val="000000"/>
                </a:solidFill>
                <a:latin typeface="Lato Black"/>
                <a:ea typeface="Lato Black"/>
                <a:cs typeface="Lato Black"/>
                <a:sym typeface="Lato Black"/>
              </a:rPr>
              <a:t>Input intuitional specific orders/protocol/pathway/elements</a:t>
            </a:r>
            <a:endParaRPr sz="1400" b="0" i="0" u="none" strike="noStrike" cap="none">
              <a:solidFill>
                <a:srgbClr val="000000"/>
              </a:solidFill>
              <a:latin typeface="Arial"/>
              <a:ea typeface="Arial"/>
              <a:cs typeface="Arial"/>
              <a:sym typeface="Arial"/>
            </a:endParaRPr>
          </a:p>
        </p:txBody>
      </p:sp>
      <p:sp>
        <p:nvSpPr>
          <p:cNvPr id="304" name="Google Shape;304;p16"/>
          <p:cNvSpPr/>
          <p:nvPr/>
        </p:nvSpPr>
        <p:spPr>
          <a:xfrm>
            <a:off x="1843384" y="4527781"/>
            <a:ext cx="6632361" cy="40305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398"/>
              <a:buFont typeface="Arial"/>
              <a:buNone/>
            </a:pPr>
            <a:r>
              <a:rPr lang="en-CA" sz="6398" b="0" i="0" u="none" strike="noStrike" cap="none">
                <a:solidFill>
                  <a:schemeClr val="accent1"/>
                </a:solidFill>
                <a:latin typeface="Lato Black"/>
                <a:ea typeface="Lato Black"/>
                <a:cs typeface="Lato Black"/>
                <a:sym typeface="Lato Black"/>
              </a:rPr>
              <a:t>Preoperative Correction of Nutritional Deficiency</a:t>
            </a:r>
            <a:endParaRPr sz="1400" b="0" i="0" u="none" strike="noStrike" cap="none">
              <a:solidFill>
                <a:srgbClr val="000000"/>
              </a:solidFill>
              <a:latin typeface="Arial"/>
              <a:ea typeface="Arial"/>
              <a:cs typeface="Arial"/>
              <a:sym typeface="Arial"/>
            </a:endParaRPr>
          </a:p>
        </p:txBody>
      </p:sp>
      <p:sp>
        <p:nvSpPr>
          <p:cNvPr id="305" name="Google Shape;305;p16"/>
          <p:cNvSpPr/>
          <p:nvPr/>
        </p:nvSpPr>
        <p:spPr>
          <a:xfrm>
            <a:off x="4307509" y="2518246"/>
            <a:ext cx="1704109" cy="1704109"/>
          </a:xfrm>
          <a:prstGeom prst="ellipse">
            <a:avLst/>
          </a:prstGeom>
          <a:solidFill>
            <a:schemeClr val="accent3"/>
          </a:solidFill>
          <a:ln w="127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6000"/>
              <a:buFont typeface="Arial"/>
              <a:buNone/>
            </a:pPr>
            <a:r>
              <a:rPr lang="en-CA" sz="6000" b="1" i="0" u="none" strike="noStrike" cap="none">
                <a:solidFill>
                  <a:schemeClr val="lt1"/>
                </a:solidFill>
                <a:latin typeface="Lato Black"/>
                <a:ea typeface="Lato Black"/>
                <a:cs typeface="Lato Black"/>
                <a:sym typeface="Lato Black"/>
              </a:rPr>
              <a:t>3</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17"/>
          <p:cNvSpPr txBox="1">
            <a:spLocks noGrp="1"/>
          </p:cNvSpPr>
          <p:nvPr>
            <p:ph type="title"/>
          </p:nvPr>
        </p:nvSpPr>
        <p:spPr>
          <a:xfrm>
            <a:off x="2412099" y="607922"/>
            <a:ext cx="18113012" cy="79583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300"/>
              <a:buFont typeface="Lato Black"/>
              <a:buNone/>
            </a:pPr>
            <a:r>
              <a:rPr lang="en-CA"/>
              <a:t>Preoperative Strategies</a:t>
            </a:r>
            <a:endParaRPr/>
          </a:p>
        </p:txBody>
      </p:sp>
      <p:sp>
        <p:nvSpPr>
          <p:cNvPr id="311" name="Google Shape;311;p17"/>
          <p:cNvSpPr/>
          <p:nvPr/>
        </p:nvSpPr>
        <p:spPr>
          <a:xfrm flipH="1">
            <a:off x="9897821" y="3370301"/>
            <a:ext cx="11356882" cy="8769861"/>
          </a:xfrm>
          <a:prstGeom prst="rect">
            <a:avLst/>
          </a:prstGeom>
          <a:noFill/>
          <a:ln>
            <a:noFill/>
          </a:ln>
        </p:spPr>
        <p:txBody>
          <a:bodyPr spcFirstLastPara="1" wrap="square" lIns="91425" tIns="45700" rIns="91425" bIns="45700" anchor="t" anchorCtr="0">
            <a:spAutoFit/>
          </a:bodyPr>
          <a:lstStyle/>
          <a:p>
            <a:pPr marL="457200" marR="0" lvl="0" indent="-457200" algn="l" rtl="0">
              <a:lnSpc>
                <a:spcPct val="150000"/>
              </a:lnSpc>
              <a:spcBef>
                <a:spcPts val="0"/>
              </a:spcBef>
              <a:spcAft>
                <a:spcPts val="0"/>
              </a:spcAft>
              <a:buClr>
                <a:srgbClr val="04A5DF"/>
              </a:buClr>
              <a:buSzPts val="6600"/>
              <a:buFont typeface="Noto Sans Symbols"/>
              <a:buChar char="✔"/>
            </a:pPr>
            <a:r>
              <a:rPr lang="en-CA" sz="4400" b="1" i="0" u="none" strike="noStrike" cap="none">
                <a:solidFill>
                  <a:schemeClr val="accent2"/>
                </a:solidFill>
                <a:latin typeface="Lato Black"/>
                <a:ea typeface="Lato Black"/>
                <a:cs typeface="Lato Black"/>
                <a:sym typeface="Lato Black"/>
              </a:rPr>
              <a:t>WHY? </a:t>
            </a:r>
            <a:r>
              <a:rPr lang="en-CA" sz="3199" b="1" i="0" u="none" strike="noStrike" cap="none">
                <a:solidFill>
                  <a:srgbClr val="000000"/>
                </a:solidFill>
                <a:latin typeface="Lato Black"/>
                <a:ea typeface="Lato Black"/>
                <a:cs typeface="Lato Black"/>
                <a:sym typeface="Lato Black"/>
              </a:rPr>
              <a:t>Several randomized clinical trials have demonstrated, that non-alcoholic clear fluids can be safely given up to 2 hours before the induction of anesthesia, and a light meal can be given up to 6 hours before elective procedures requiring general anesthesia. Encouraging clear liquids until 2 to 4 hours preoperatively is an important component of all ERAS protocols outside of cardiac surgery.</a:t>
            </a:r>
            <a:endParaRPr sz="1400" b="0" i="0" u="none" strike="noStrike" cap="none">
              <a:solidFill>
                <a:srgbClr val="000000"/>
              </a:solidFill>
              <a:latin typeface="Arial"/>
              <a:ea typeface="Arial"/>
              <a:cs typeface="Arial"/>
              <a:sym typeface="Arial"/>
            </a:endParaRPr>
          </a:p>
          <a:p>
            <a:pPr marL="457200" marR="0" lvl="0" indent="-152495" algn="l" rtl="0">
              <a:lnSpc>
                <a:spcPct val="150000"/>
              </a:lnSpc>
              <a:spcBef>
                <a:spcPts val="0"/>
              </a:spcBef>
              <a:spcAft>
                <a:spcPts val="0"/>
              </a:spcAft>
              <a:buClr>
                <a:srgbClr val="04A5DF"/>
              </a:buClr>
              <a:buSzPts val="4799"/>
              <a:buFont typeface="Noto Sans Symbols"/>
              <a:buNone/>
            </a:pPr>
            <a:endParaRPr sz="3199" b="1" i="0" u="none" strike="noStrike" cap="none">
              <a:solidFill>
                <a:srgbClr val="000000"/>
              </a:solidFill>
              <a:latin typeface="Lato Black"/>
              <a:ea typeface="Lato Black"/>
              <a:cs typeface="Lato Black"/>
              <a:sym typeface="Lato Black"/>
            </a:endParaRPr>
          </a:p>
          <a:p>
            <a:pPr marL="457200" marR="0" lvl="0" indent="-457200" algn="l" rtl="0">
              <a:lnSpc>
                <a:spcPct val="150000"/>
              </a:lnSpc>
              <a:spcBef>
                <a:spcPts val="0"/>
              </a:spcBef>
              <a:spcAft>
                <a:spcPts val="0"/>
              </a:spcAft>
              <a:buClr>
                <a:srgbClr val="04A5DF"/>
              </a:buClr>
              <a:buSzPts val="6600"/>
              <a:buFont typeface="Noto Sans Symbols"/>
              <a:buChar char="✔"/>
            </a:pPr>
            <a:r>
              <a:rPr lang="en-CA" sz="4400" b="1" i="0" u="none" strike="noStrike" cap="none">
                <a:solidFill>
                  <a:schemeClr val="accent2"/>
                </a:solidFill>
                <a:latin typeface="Lato Black"/>
                <a:ea typeface="Lato Black"/>
                <a:cs typeface="Lato Black"/>
                <a:sym typeface="Lato Black"/>
              </a:rPr>
              <a:t>HOW? </a:t>
            </a:r>
            <a:r>
              <a:rPr lang="en-CA" sz="3199" b="1" i="1" u="none" strike="noStrike" cap="none">
                <a:solidFill>
                  <a:srgbClr val="000000"/>
                </a:solidFill>
                <a:latin typeface="Lato Black"/>
                <a:ea typeface="Lato Black"/>
                <a:cs typeface="Lato Black"/>
                <a:sym typeface="Lato Black"/>
              </a:rPr>
              <a:t>Input intuitional specific orders/protocol/pathway/elements</a:t>
            </a:r>
            <a:endParaRPr sz="1400" b="0" i="0" u="none" strike="noStrike" cap="none">
              <a:solidFill>
                <a:srgbClr val="000000"/>
              </a:solidFill>
              <a:latin typeface="Arial"/>
              <a:ea typeface="Arial"/>
              <a:cs typeface="Arial"/>
              <a:sym typeface="Arial"/>
            </a:endParaRPr>
          </a:p>
        </p:txBody>
      </p:sp>
      <p:sp>
        <p:nvSpPr>
          <p:cNvPr id="312" name="Google Shape;312;p17"/>
          <p:cNvSpPr/>
          <p:nvPr/>
        </p:nvSpPr>
        <p:spPr>
          <a:xfrm>
            <a:off x="1843384" y="4527781"/>
            <a:ext cx="6632361" cy="40305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398"/>
              <a:buFont typeface="Arial"/>
              <a:buNone/>
            </a:pPr>
            <a:r>
              <a:rPr lang="en-CA" sz="6398" b="0" i="0" u="none" strike="noStrike" cap="none">
                <a:solidFill>
                  <a:schemeClr val="accent1"/>
                </a:solidFill>
                <a:latin typeface="Lato Black"/>
                <a:ea typeface="Lato Black"/>
                <a:cs typeface="Lato Black"/>
                <a:sym typeface="Lato Black"/>
              </a:rPr>
              <a:t>Consumption of Clear Liquids Before General Anesthesia</a:t>
            </a:r>
            <a:endParaRPr sz="1400" b="0" i="0" u="none" strike="noStrike" cap="none">
              <a:solidFill>
                <a:srgbClr val="000000"/>
              </a:solidFill>
              <a:latin typeface="Arial"/>
              <a:ea typeface="Arial"/>
              <a:cs typeface="Arial"/>
              <a:sym typeface="Arial"/>
            </a:endParaRPr>
          </a:p>
        </p:txBody>
      </p:sp>
      <p:sp>
        <p:nvSpPr>
          <p:cNvPr id="313" name="Google Shape;313;p17"/>
          <p:cNvSpPr/>
          <p:nvPr/>
        </p:nvSpPr>
        <p:spPr>
          <a:xfrm>
            <a:off x="4307509" y="2518246"/>
            <a:ext cx="1704109" cy="1704109"/>
          </a:xfrm>
          <a:prstGeom prst="ellipse">
            <a:avLst/>
          </a:prstGeom>
          <a:solidFill>
            <a:schemeClr val="accent3"/>
          </a:solidFill>
          <a:ln w="127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6000"/>
              <a:buFont typeface="Arial"/>
              <a:buNone/>
            </a:pPr>
            <a:r>
              <a:rPr lang="en-CA" sz="6000" b="1" i="0" u="none" strike="noStrike" cap="none">
                <a:solidFill>
                  <a:schemeClr val="lt1"/>
                </a:solidFill>
                <a:latin typeface="Lato Black"/>
                <a:ea typeface="Lato Black"/>
                <a:cs typeface="Lato Black"/>
                <a:sym typeface="Lato Black"/>
              </a:rPr>
              <a:t>4</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18"/>
          <p:cNvSpPr txBox="1">
            <a:spLocks noGrp="1"/>
          </p:cNvSpPr>
          <p:nvPr>
            <p:ph type="title"/>
          </p:nvPr>
        </p:nvSpPr>
        <p:spPr>
          <a:xfrm>
            <a:off x="2412099" y="607922"/>
            <a:ext cx="18113012" cy="79583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300"/>
              <a:buFont typeface="Lato Black"/>
              <a:buNone/>
            </a:pPr>
            <a:r>
              <a:rPr lang="en-CA"/>
              <a:t>Preoperative Strategies</a:t>
            </a:r>
            <a:endParaRPr/>
          </a:p>
        </p:txBody>
      </p:sp>
      <p:sp>
        <p:nvSpPr>
          <p:cNvPr id="319" name="Google Shape;319;p18"/>
          <p:cNvSpPr/>
          <p:nvPr/>
        </p:nvSpPr>
        <p:spPr>
          <a:xfrm flipH="1">
            <a:off x="9897821" y="3370301"/>
            <a:ext cx="11356882" cy="6457281"/>
          </a:xfrm>
          <a:prstGeom prst="rect">
            <a:avLst/>
          </a:prstGeom>
          <a:noFill/>
          <a:ln>
            <a:noFill/>
          </a:ln>
        </p:spPr>
        <p:txBody>
          <a:bodyPr spcFirstLastPara="1" wrap="square" lIns="91425" tIns="45700" rIns="91425" bIns="45700" anchor="t" anchorCtr="0">
            <a:spAutoFit/>
          </a:bodyPr>
          <a:lstStyle/>
          <a:p>
            <a:pPr marL="457200" marR="0" lvl="0" indent="-457200" algn="l" rtl="0">
              <a:lnSpc>
                <a:spcPct val="150000"/>
              </a:lnSpc>
              <a:spcBef>
                <a:spcPts val="0"/>
              </a:spcBef>
              <a:spcAft>
                <a:spcPts val="0"/>
              </a:spcAft>
              <a:buClr>
                <a:srgbClr val="04A5DF"/>
              </a:buClr>
              <a:buSzPts val="6600"/>
              <a:buFont typeface="Noto Sans Symbols"/>
              <a:buChar char="✔"/>
            </a:pPr>
            <a:r>
              <a:rPr lang="en-CA" sz="4400" b="1" i="0" u="none" strike="noStrike" cap="none">
                <a:solidFill>
                  <a:schemeClr val="accent2"/>
                </a:solidFill>
                <a:latin typeface="Lato Black"/>
                <a:ea typeface="Lato Black"/>
                <a:cs typeface="Lato Black"/>
                <a:sym typeface="Lato Black"/>
              </a:rPr>
              <a:t>WHY? </a:t>
            </a:r>
            <a:r>
              <a:rPr lang="en-CA" sz="3199" b="1" i="0" u="none" strike="noStrike" cap="none">
                <a:solidFill>
                  <a:srgbClr val="000000"/>
                </a:solidFill>
                <a:latin typeface="Lato Black"/>
                <a:ea typeface="Lato Black"/>
                <a:cs typeface="Lato Black"/>
                <a:sym typeface="Lato Black"/>
              </a:rPr>
              <a:t>A carbohydrate drink (a 12-ounce clear beverage or a 24-g complex carbohydrate beverage) 2 hours preoperatively reduces insulin resistance and tissue glycosylation, improves postoperative glucose control and enhances the return of gut function.</a:t>
            </a:r>
            <a:endParaRPr sz="1400" b="0" i="0" u="none" strike="noStrike" cap="none">
              <a:solidFill>
                <a:srgbClr val="000000"/>
              </a:solidFill>
              <a:latin typeface="Arial"/>
              <a:ea typeface="Arial"/>
              <a:cs typeface="Arial"/>
              <a:sym typeface="Arial"/>
            </a:endParaRPr>
          </a:p>
          <a:p>
            <a:pPr marL="457200" marR="0" lvl="0" indent="-152495" algn="l" rtl="0">
              <a:lnSpc>
                <a:spcPct val="150000"/>
              </a:lnSpc>
              <a:spcBef>
                <a:spcPts val="0"/>
              </a:spcBef>
              <a:spcAft>
                <a:spcPts val="0"/>
              </a:spcAft>
              <a:buClr>
                <a:srgbClr val="04A5DF"/>
              </a:buClr>
              <a:buSzPts val="4799"/>
              <a:buFont typeface="Noto Sans Symbols"/>
              <a:buNone/>
            </a:pPr>
            <a:endParaRPr sz="3199" b="1" i="0" u="none" strike="noStrike" cap="none">
              <a:solidFill>
                <a:srgbClr val="000000"/>
              </a:solidFill>
              <a:latin typeface="Lato Black"/>
              <a:ea typeface="Lato Black"/>
              <a:cs typeface="Lato Black"/>
              <a:sym typeface="Lato Black"/>
            </a:endParaRPr>
          </a:p>
          <a:p>
            <a:pPr marL="457200" marR="0" lvl="0" indent="-457200" algn="l" rtl="0">
              <a:lnSpc>
                <a:spcPct val="150000"/>
              </a:lnSpc>
              <a:spcBef>
                <a:spcPts val="0"/>
              </a:spcBef>
              <a:spcAft>
                <a:spcPts val="0"/>
              </a:spcAft>
              <a:buClr>
                <a:srgbClr val="04A5DF"/>
              </a:buClr>
              <a:buSzPts val="6600"/>
              <a:buFont typeface="Noto Sans Symbols"/>
              <a:buChar char="✔"/>
            </a:pPr>
            <a:r>
              <a:rPr lang="en-CA" sz="4400" b="1" i="0" u="none" strike="noStrike" cap="none">
                <a:solidFill>
                  <a:schemeClr val="accent2"/>
                </a:solidFill>
                <a:latin typeface="Lato Black"/>
                <a:ea typeface="Lato Black"/>
                <a:cs typeface="Lato Black"/>
                <a:sym typeface="Lato Black"/>
              </a:rPr>
              <a:t>HOW? </a:t>
            </a:r>
            <a:r>
              <a:rPr lang="en-CA" sz="3199" b="1" i="1" u="none" strike="noStrike" cap="none">
                <a:solidFill>
                  <a:srgbClr val="000000"/>
                </a:solidFill>
                <a:latin typeface="Lato Black"/>
                <a:ea typeface="Lato Black"/>
                <a:cs typeface="Lato Black"/>
                <a:sym typeface="Lato Black"/>
              </a:rPr>
              <a:t>Input intuitional specific orders/protocol/pathway/elements</a:t>
            </a:r>
            <a:endParaRPr sz="1400" b="0" i="0" u="none" strike="noStrike" cap="none">
              <a:solidFill>
                <a:srgbClr val="000000"/>
              </a:solidFill>
              <a:latin typeface="Arial"/>
              <a:ea typeface="Arial"/>
              <a:cs typeface="Arial"/>
              <a:sym typeface="Arial"/>
            </a:endParaRPr>
          </a:p>
        </p:txBody>
      </p:sp>
      <p:sp>
        <p:nvSpPr>
          <p:cNvPr id="320" name="Google Shape;320;p18"/>
          <p:cNvSpPr/>
          <p:nvPr/>
        </p:nvSpPr>
        <p:spPr>
          <a:xfrm>
            <a:off x="1843384" y="4527781"/>
            <a:ext cx="6632361" cy="304602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398"/>
              <a:buFont typeface="Arial"/>
              <a:buNone/>
            </a:pPr>
            <a:r>
              <a:rPr lang="en-CA" sz="6398" b="0" i="0" u="none" strike="noStrike" cap="none">
                <a:solidFill>
                  <a:schemeClr val="accent1"/>
                </a:solidFill>
                <a:latin typeface="Lato Black"/>
                <a:ea typeface="Lato Black"/>
                <a:cs typeface="Lato Black"/>
                <a:sym typeface="Lato Black"/>
              </a:rPr>
              <a:t>Preoperative Carbohydrate Loading</a:t>
            </a:r>
            <a:endParaRPr sz="1400" b="0" i="0" u="none" strike="noStrike" cap="none">
              <a:solidFill>
                <a:srgbClr val="000000"/>
              </a:solidFill>
              <a:latin typeface="Arial"/>
              <a:ea typeface="Arial"/>
              <a:cs typeface="Arial"/>
              <a:sym typeface="Arial"/>
            </a:endParaRPr>
          </a:p>
        </p:txBody>
      </p:sp>
      <p:sp>
        <p:nvSpPr>
          <p:cNvPr id="321" name="Google Shape;321;p18"/>
          <p:cNvSpPr/>
          <p:nvPr/>
        </p:nvSpPr>
        <p:spPr>
          <a:xfrm>
            <a:off x="4307509" y="2518246"/>
            <a:ext cx="1704109" cy="1704109"/>
          </a:xfrm>
          <a:prstGeom prst="ellipse">
            <a:avLst/>
          </a:prstGeom>
          <a:solidFill>
            <a:schemeClr val="accent3"/>
          </a:solidFill>
          <a:ln w="127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6000"/>
              <a:buFont typeface="Arial"/>
              <a:buNone/>
            </a:pPr>
            <a:r>
              <a:rPr lang="en-CA" sz="6000" b="1" i="0" u="none" strike="noStrike" cap="none">
                <a:solidFill>
                  <a:schemeClr val="lt1"/>
                </a:solidFill>
                <a:latin typeface="Lato Black"/>
                <a:ea typeface="Lato Black"/>
                <a:cs typeface="Lato Black"/>
                <a:sym typeface="Lato Black"/>
              </a:rPr>
              <a:t>5</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Shape 95"/>
        <p:cNvGrpSpPr/>
        <p:nvPr/>
      </p:nvGrpSpPr>
      <p:grpSpPr>
        <a:xfrm>
          <a:off x="0" y="0"/>
          <a:ext cx="0" cy="0"/>
          <a:chOff x="0" y="0"/>
          <a:chExt cx="0" cy="0"/>
        </a:xfrm>
      </p:grpSpPr>
      <p:pic>
        <p:nvPicPr>
          <p:cNvPr id="96" name="Google Shape;96;p2" descr="A doctor holding a human heart&#10;&#10;Description automatically generated"/>
          <p:cNvPicPr preferRelativeResize="0"/>
          <p:nvPr/>
        </p:nvPicPr>
        <p:blipFill rotWithShape="1">
          <a:blip r:embed="rId3">
            <a:alphaModFix/>
          </a:blip>
          <a:srcRect/>
          <a:stretch/>
        </p:blipFill>
        <p:spPr>
          <a:xfrm>
            <a:off x="0" y="406400"/>
            <a:ext cx="24377650" cy="14772640"/>
          </a:xfrm>
          <a:prstGeom prst="rect">
            <a:avLst/>
          </a:prstGeom>
          <a:noFill/>
          <a:ln>
            <a:noFill/>
          </a:ln>
        </p:spPr>
      </p:pic>
      <p:sp>
        <p:nvSpPr>
          <p:cNvPr id="97" name="Google Shape;97;p2"/>
          <p:cNvSpPr/>
          <p:nvPr/>
        </p:nvSpPr>
        <p:spPr>
          <a:xfrm>
            <a:off x="0" y="0"/>
            <a:ext cx="24377650" cy="425130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99"/>
              <a:buFont typeface="Arial"/>
              <a:buNone/>
            </a:pPr>
            <a:endParaRPr sz="3599" b="0" i="0" u="none" strike="noStrike" cap="none">
              <a:solidFill>
                <a:srgbClr val="FFFFFF"/>
              </a:solidFill>
              <a:latin typeface="Lato"/>
              <a:ea typeface="Lato"/>
              <a:cs typeface="Lato"/>
              <a:sym typeface="Lato"/>
            </a:endParaRPr>
          </a:p>
        </p:txBody>
      </p:sp>
      <p:sp>
        <p:nvSpPr>
          <p:cNvPr id="98" name="Google Shape;98;p2"/>
          <p:cNvSpPr txBox="1"/>
          <p:nvPr/>
        </p:nvSpPr>
        <p:spPr>
          <a:xfrm>
            <a:off x="1963638" y="1255099"/>
            <a:ext cx="12376273" cy="120000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7198"/>
              <a:buFont typeface="Arial"/>
              <a:buNone/>
            </a:pPr>
            <a:r>
              <a:rPr lang="en-CA" sz="7198" b="1" i="1" u="none" strike="noStrike" cap="none">
                <a:solidFill>
                  <a:srgbClr val="FFFFFF"/>
                </a:solidFill>
                <a:latin typeface="Lato"/>
                <a:ea typeface="Lato"/>
                <a:cs typeface="Lato"/>
                <a:sym typeface="Lato"/>
              </a:rPr>
              <a:t>ERAS</a:t>
            </a:r>
            <a:r>
              <a:rPr lang="en-CA" sz="7200" b="0" i="1" u="none" strike="noStrike" cap="none" baseline="30000">
                <a:solidFill>
                  <a:schemeClr val="lt1"/>
                </a:solidFill>
                <a:latin typeface="Arial"/>
                <a:ea typeface="Arial"/>
                <a:cs typeface="Arial"/>
                <a:sym typeface="Arial"/>
              </a:rPr>
              <a:t>®</a:t>
            </a:r>
            <a:r>
              <a:rPr lang="en-CA" sz="7198" b="1" i="1" u="none" strike="noStrike" cap="none">
                <a:solidFill>
                  <a:srgbClr val="FFFFFF"/>
                </a:solidFill>
                <a:latin typeface="Lato"/>
                <a:ea typeface="Lato"/>
                <a:cs typeface="Lato"/>
                <a:sym typeface="Lato"/>
              </a:rPr>
              <a:t> Cardiac Implementation</a:t>
            </a:r>
            <a:endParaRPr sz="1400" b="0" i="0" u="none" strike="noStrike" cap="none">
              <a:solidFill>
                <a:srgbClr val="000000"/>
              </a:solidFill>
              <a:latin typeface="Arial"/>
              <a:ea typeface="Arial"/>
              <a:cs typeface="Arial"/>
              <a:sym typeface="Arial"/>
            </a:endParaRPr>
          </a:p>
        </p:txBody>
      </p:sp>
      <p:sp>
        <p:nvSpPr>
          <p:cNvPr id="99" name="Google Shape;99;p2"/>
          <p:cNvSpPr/>
          <p:nvPr/>
        </p:nvSpPr>
        <p:spPr>
          <a:xfrm>
            <a:off x="17760462" y="-650240"/>
            <a:ext cx="3939742" cy="3956147"/>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99"/>
              <a:buFont typeface="Arial"/>
              <a:buNone/>
            </a:pPr>
            <a:endParaRPr sz="3599" b="0" i="0" u="none" strike="noStrike" cap="none">
              <a:solidFill>
                <a:srgbClr val="FFFFFF"/>
              </a:solidFill>
              <a:latin typeface="Lato"/>
              <a:ea typeface="Lato"/>
              <a:cs typeface="Lato"/>
              <a:sym typeface="Lato"/>
            </a:endParaRPr>
          </a:p>
        </p:txBody>
      </p:sp>
      <p:pic>
        <p:nvPicPr>
          <p:cNvPr id="100" name="Google Shape;100;p2" descr="A picture containing text, light&#10;&#10;Description automatically generated"/>
          <p:cNvPicPr preferRelativeResize="0"/>
          <p:nvPr/>
        </p:nvPicPr>
        <p:blipFill rotWithShape="1">
          <a:blip r:embed="rId4">
            <a:alphaModFix/>
          </a:blip>
          <a:srcRect/>
          <a:stretch/>
        </p:blipFill>
        <p:spPr>
          <a:xfrm>
            <a:off x="18261626" y="766810"/>
            <a:ext cx="2980388" cy="2000536"/>
          </a:xfrm>
          <a:prstGeom prst="rect">
            <a:avLst/>
          </a:prstGeom>
          <a:noFill/>
          <a:ln>
            <a:noFill/>
          </a:ln>
        </p:spPr>
      </p:pic>
      <p:sp>
        <p:nvSpPr>
          <p:cNvPr id="101" name="Google Shape;101;p2"/>
          <p:cNvSpPr txBox="1"/>
          <p:nvPr/>
        </p:nvSpPr>
        <p:spPr>
          <a:xfrm>
            <a:off x="1963638" y="2455107"/>
            <a:ext cx="6021135" cy="83086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799"/>
              <a:buFont typeface="Arial"/>
              <a:buNone/>
            </a:pPr>
            <a:r>
              <a:rPr lang="en-CA" sz="4799" b="1" i="1" u="none" strike="noStrike" cap="none">
                <a:solidFill>
                  <a:srgbClr val="FFFFFF"/>
                </a:solidFill>
                <a:latin typeface="Lato"/>
                <a:ea typeface="Lato"/>
                <a:cs typeface="Lato"/>
                <a:sym typeface="Lato"/>
              </a:rPr>
              <a:t>Staff Education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19"/>
          <p:cNvSpPr txBox="1">
            <a:spLocks noGrp="1"/>
          </p:cNvSpPr>
          <p:nvPr>
            <p:ph type="title"/>
          </p:nvPr>
        </p:nvSpPr>
        <p:spPr>
          <a:xfrm>
            <a:off x="2412099" y="607922"/>
            <a:ext cx="18113012" cy="79583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300"/>
              <a:buFont typeface="Lato Black"/>
              <a:buNone/>
            </a:pPr>
            <a:r>
              <a:rPr lang="en-CA"/>
              <a:t>Preoperative Strategies</a:t>
            </a:r>
            <a:endParaRPr/>
          </a:p>
        </p:txBody>
      </p:sp>
      <p:sp>
        <p:nvSpPr>
          <p:cNvPr id="327" name="Google Shape;327;p19"/>
          <p:cNvSpPr/>
          <p:nvPr/>
        </p:nvSpPr>
        <p:spPr>
          <a:xfrm flipH="1">
            <a:off x="9897821" y="3370301"/>
            <a:ext cx="11356882" cy="7934223"/>
          </a:xfrm>
          <a:prstGeom prst="rect">
            <a:avLst/>
          </a:prstGeom>
          <a:noFill/>
          <a:ln>
            <a:noFill/>
          </a:ln>
        </p:spPr>
        <p:txBody>
          <a:bodyPr spcFirstLastPara="1" wrap="square" lIns="91425" tIns="45700" rIns="91425" bIns="45700" anchor="t" anchorCtr="0">
            <a:spAutoFit/>
          </a:bodyPr>
          <a:lstStyle/>
          <a:p>
            <a:pPr marL="457200" marR="0" lvl="0" indent="-457200" algn="l" rtl="0">
              <a:lnSpc>
                <a:spcPct val="150000"/>
              </a:lnSpc>
              <a:spcBef>
                <a:spcPts val="0"/>
              </a:spcBef>
              <a:spcAft>
                <a:spcPts val="0"/>
              </a:spcAft>
              <a:buClr>
                <a:srgbClr val="04A5DF"/>
              </a:buClr>
              <a:buSzPts val="6600"/>
              <a:buFont typeface="Noto Sans Symbols"/>
              <a:buChar char="✔"/>
            </a:pPr>
            <a:r>
              <a:rPr lang="en-CA" sz="4400" b="1" i="0" u="none" strike="noStrike" cap="none">
                <a:solidFill>
                  <a:schemeClr val="accent2"/>
                </a:solidFill>
                <a:latin typeface="Lato Black"/>
                <a:ea typeface="Lato Black"/>
                <a:cs typeface="Lato Black"/>
                <a:sym typeface="Lato Black"/>
              </a:rPr>
              <a:t>WHY? </a:t>
            </a:r>
            <a:r>
              <a:rPr lang="en-CA" sz="3199" b="1" i="0" u="none" strike="noStrike" cap="none">
                <a:solidFill>
                  <a:srgbClr val="000000"/>
                </a:solidFill>
                <a:latin typeface="Lato Black"/>
                <a:ea typeface="Lato Black"/>
                <a:cs typeface="Lato Black"/>
                <a:sym typeface="Lato Black"/>
              </a:rPr>
              <a:t>Patient education and counseling prior to surgery can be completed in person, through printed material, or through novel online or application-based approaches. These efforts include explanations of procedures and goals that may help reduce perioperative fear, fatigue, and discomfort and enhance recovery and early discharge.</a:t>
            </a:r>
            <a:endParaRPr sz="1400" b="0" i="0" u="none" strike="noStrike" cap="none">
              <a:solidFill>
                <a:srgbClr val="000000"/>
              </a:solidFill>
              <a:latin typeface="Arial"/>
              <a:ea typeface="Arial"/>
              <a:cs typeface="Arial"/>
              <a:sym typeface="Arial"/>
            </a:endParaRPr>
          </a:p>
          <a:p>
            <a:pPr marL="457200" marR="0" lvl="0" indent="-152495" algn="l" rtl="0">
              <a:lnSpc>
                <a:spcPct val="150000"/>
              </a:lnSpc>
              <a:spcBef>
                <a:spcPts val="0"/>
              </a:spcBef>
              <a:spcAft>
                <a:spcPts val="0"/>
              </a:spcAft>
              <a:buClr>
                <a:srgbClr val="04A5DF"/>
              </a:buClr>
              <a:buSzPts val="4799"/>
              <a:buFont typeface="Noto Sans Symbols"/>
              <a:buNone/>
            </a:pPr>
            <a:endParaRPr sz="3199" b="1" i="0" u="none" strike="noStrike" cap="none">
              <a:solidFill>
                <a:srgbClr val="000000"/>
              </a:solidFill>
              <a:latin typeface="Lato Black"/>
              <a:ea typeface="Lato Black"/>
              <a:cs typeface="Lato Black"/>
              <a:sym typeface="Lato Black"/>
            </a:endParaRPr>
          </a:p>
          <a:p>
            <a:pPr marL="457200" marR="0" lvl="0" indent="-457200" algn="l" rtl="0">
              <a:lnSpc>
                <a:spcPct val="150000"/>
              </a:lnSpc>
              <a:spcBef>
                <a:spcPts val="0"/>
              </a:spcBef>
              <a:spcAft>
                <a:spcPts val="0"/>
              </a:spcAft>
              <a:buClr>
                <a:srgbClr val="04A5DF"/>
              </a:buClr>
              <a:buSzPts val="6600"/>
              <a:buFont typeface="Noto Sans Symbols"/>
              <a:buChar char="✔"/>
            </a:pPr>
            <a:r>
              <a:rPr lang="en-CA" sz="4400" b="1" i="0" u="none" strike="noStrike" cap="none">
                <a:solidFill>
                  <a:schemeClr val="accent2"/>
                </a:solidFill>
                <a:latin typeface="Lato Black"/>
                <a:ea typeface="Lato Black"/>
                <a:cs typeface="Lato Black"/>
                <a:sym typeface="Lato Black"/>
              </a:rPr>
              <a:t>HOW? </a:t>
            </a:r>
            <a:r>
              <a:rPr lang="en-CA" sz="3199" b="1" i="1" u="none" strike="noStrike" cap="none">
                <a:solidFill>
                  <a:srgbClr val="000000"/>
                </a:solidFill>
                <a:latin typeface="Lato Black"/>
                <a:ea typeface="Lato Black"/>
                <a:cs typeface="Lato Black"/>
                <a:sym typeface="Lato Black"/>
              </a:rPr>
              <a:t>Input intuitional specific orders/protocol/pathway/elements</a:t>
            </a:r>
            <a:endParaRPr sz="1400" b="0" i="0" u="none" strike="noStrike" cap="none">
              <a:solidFill>
                <a:srgbClr val="000000"/>
              </a:solidFill>
              <a:latin typeface="Arial"/>
              <a:ea typeface="Arial"/>
              <a:cs typeface="Arial"/>
              <a:sym typeface="Arial"/>
            </a:endParaRPr>
          </a:p>
        </p:txBody>
      </p:sp>
      <p:sp>
        <p:nvSpPr>
          <p:cNvPr id="328" name="Google Shape;328;p19"/>
          <p:cNvSpPr/>
          <p:nvPr/>
        </p:nvSpPr>
        <p:spPr>
          <a:xfrm>
            <a:off x="1843384" y="4527781"/>
            <a:ext cx="6632361" cy="304602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398"/>
              <a:buFont typeface="Arial"/>
              <a:buNone/>
            </a:pPr>
            <a:r>
              <a:rPr lang="en-CA" sz="6398" b="0" i="0" u="none" strike="noStrike" cap="none">
                <a:solidFill>
                  <a:schemeClr val="accent1"/>
                </a:solidFill>
                <a:latin typeface="Lato Black"/>
                <a:ea typeface="Lato Black"/>
                <a:cs typeface="Lato Black"/>
                <a:sym typeface="Lato Black"/>
              </a:rPr>
              <a:t>Patient Engagement Tools</a:t>
            </a:r>
            <a:endParaRPr sz="1400" b="0" i="0" u="none" strike="noStrike" cap="none">
              <a:solidFill>
                <a:srgbClr val="000000"/>
              </a:solidFill>
              <a:latin typeface="Arial"/>
              <a:ea typeface="Arial"/>
              <a:cs typeface="Arial"/>
              <a:sym typeface="Arial"/>
            </a:endParaRPr>
          </a:p>
        </p:txBody>
      </p:sp>
      <p:sp>
        <p:nvSpPr>
          <p:cNvPr id="329" name="Google Shape;329;p19"/>
          <p:cNvSpPr/>
          <p:nvPr/>
        </p:nvSpPr>
        <p:spPr>
          <a:xfrm>
            <a:off x="4307509" y="2518246"/>
            <a:ext cx="1704109" cy="1704109"/>
          </a:xfrm>
          <a:prstGeom prst="ellipse">
            <a:avLst/>
          </a:prstGeom>
          <a:solidFill>
            <a:schemeClr val="accent3"/>
          </a:solidFill>
          <a:ln w="127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6000"/>
              <a:buFont typeface="Arial"/>
              <a:buNone/>
            </a:pPr>
            <a:r>
              <a:rPr lang="en-CA" sz="6000" b="1" i="0" u="none" strike="noStrike" cap="none">
                <a:solidFill>
                  <a:schemeClr val="lt1"/>
                </a:solidFill>
                <a:latin typeface="Lato Black"/>
                <a:ea typeface="Lato Black"/>
                <a:cs typeface="Lato Black"/>
                <a:sym typeface="Lato Black"/>
              </a:rPr>
              <a:t>6</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20"/>
          <p:cNvSpPr txBox="1">
            <a:spLocks noGrp="1"/>
          </p:cNvSpPr>
          <p:nvPr>
            <p:ph type="title"/>
          </p:nvPr>
        </p:nvSpPr>
        <p:spPr>
          <a:xfrm>
            <a:off x="2412099" y="607922"/>
            <a:ext cx="18113012" cy="79583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300"/>
              <a:buFont typeface="Lato Black"/>
              <a:buNone/>
            </a:pPr>
            <a:r>
              <a:rPr lang="en-CA"/>
              <a:t>Preoperative Strategies</a:t>
            </a:r>
            <a:endParaRPr/>
          </a:p>
        </p:txBody>
      </p:sp>
      <p:sp>
        <p:nvSpPr>
          <p:cNvPr id="335" name="Google Shape;335;p20"/>
          <p:cNvSpPr/>
          <p:nvPr/>
        </p:nvSpPr>
        <p:spPr>
          <a:xfrm flipH="1">
            <a:off x="9897820" y="3370301"/>
            <a:ext cx="12636445" cy="8672695"/>
          </a:xfrm>
          <a:prstGeom prst="rect">
            <a:avLst/>
          </a:prstGeom>
          <a:noFill/>
          <a:ln>
            <a:noFill/>
          </a:ln>
        </p:spPr>
        <p:txBody>
          <a:bodyPr spcFirstLastPara="1" wrap="square" lIns="91425" tIns="45700" rIns="91425" bIns="45700" anchor="t" anchorCtr="0">
            <a:spAutoFit/>
          </a:bodyPr>
          <a:lstStyle/>
          <a:p>
            <a:pPr marL="457200" marR="0" lvl="0" indent="-457200" algn="l" rtl="0">
              <a:lnSpc>
                <a:spcPct val="150000"/>
              </a:lnSpc>
              <a:spcBef>
                <a:spcPts val="0"/>
              </a:spcBef>
              <a:spcAft>
                <a:spcPts val="0"/>
              </a:spcAft>
              <a:buClr>
                <a:srgbClr val="04A5DF"/>
              </a:buClr>
              <a:buSzPts val="6600"/>
              <a:buFont typeface="Noto Sans Symbols"/>
              <a:buChar char="✔"/>
            </a:pPr>
            <a:r>
              <a:rPr lang="en-CA" sz="4400" b="1" i="0" u="none" strike="noStrike" cap="none">
                <a:solidFill>
                  <a:schemeClr val="accent2"/>
                </a:solidFill>
                <a:latin typeface="Lato Black"/>
                <a:ea typeface="Lato Black"/>
                <a:cs typeface="Lato Black"/>
                <a:sym typeface="Lato Black"/>
              </a:rPr>
              <a:t>WHY? </a:t>
            </a:r>
            <a:r>
              <a:rPr lang="en-CA" sz="3199" b="1" i="0" u="none" strike="noStrike" cap="none">
                <a:solidFill>
                  <a:srgbClr val="000000"/>
                </a:solidFill>
                <a:latin typeface="Lato Black"/>
                <a:ea typeface="Lato Black"/>
                <a:cs typeface="Lato Black"/>
                <a:sym typeface="Lato Black"/>
              </a:rPr>
              <a:t>Prehabilitation enables patients to withstand the stress of surgery by augmenting functional capacity. Preoperative exercise decreases sympathetic over-reactivity, improves insulin sensitivity, and increases the ratio of lean body mass to body fat. It also improves physical and psychological readiness for surgery, reduces postoperative complications and the length of stay, and improves the transition from the hospital to the community.</a:t>
            </a:r>
            <a:endParaRPr sz="1400" b="0" i="0" u="none" strike="noStrike" cap="none">
              <a:solidFill>
                <a:srgbClr val="000000"/>
              </a:solidFill>
              <a:latin typeface="Arial"/>
              <a:ea typeface="Arial"/>
              <a:cs typeface="Arial"/>
              <a:sym typeface="Arial"/>
            </a:endParaRPr>
          </a:p>
          <a:p>
            <a:pPr marL="457200" marR="0" lvl="0" indent="-152495" algn="l" rtl="0">
              <a:lnSpc>
                <a:spcPct val="150000"/>
              </a:lnSpc>
              <a:spcBef>
                <a:spcPts val="0"/>
              </a:spcBef>
              <a:spcAft>
                <a:spcPts val="0"/>
              </a:spcAft>
              <a:buClr>
                <a:srgbClr val="04A5DF"/>
              </a:buClr>
              <a:buSzPts val="4799"/>
              <a:buFont typeface="Noto Sans Symbols"/>
              <a:buNone/>
            </a:pPr>
            <a:endParaRPr sz="3199" b="1" i="0" u="none" strike="noStrike" cap="none">
              <a:solidFill>
                <a:srgbClr val="000000"/>
              </a:solidFill>
              <a:latin typeface="Lato Black"/>
              <a:ea typeface="Lato Black"/>
              <a:cs typeface="Lato Black"/>
              <a:sym typeface="Lato Black"/>
            </a:endParaRPr>
          </a:p>
          <a:p>
            <a:pPr marL="457200" marR="0" lvl="0" indent="-457200" algn="l" rtl="0">
              <a:lnSpc>
                <a:spcPct val="150000"/>
              </a:lnSpc>
              <a:spcBef>
                <a:spcPts val="0"/>
              </a:spcBef>
              <a:spcAft>
                <a:spcPts val="0"/>
              </a:spcAft>
              <a:buClr>
                <a:srgbClr val="04A5DF"/>
              </a:buClr>
              <a:buSzPts val="6600"/>
              <a:buFont typeface="Noto Sans Symbols"/>
              <a:buChar char="✔"/>
            </a:pPr>
            <a:r>
              <a:rPr lang="en-CA" sz="4400" b="1" i="0" u="none" strike="noStrike" cap="none">
                <a:solidFill>
                  <a:schemeClr val="accent2"/>
                </a:solidFill>
                <a:latin typeface="Lato Black"/>
                <a:ea typeface="Lato Black"/>
                <a:cs typeface="Lato Black"/>
                <a:sym typeface="Lato Black"/>
              </a:rPr>
              <a:t>HOW? </a:t>
            </a:r>
            <a:r>
              <a:rPr lang="en-CA" sz="3199" b="1" i="1" u="none" strike="noStrike" cap="none">
                <a:solidFill>
                  <a:srgbClr val="000000"/>
                </a:solidFill>
                <a:latin typeface="Lato Black"/>
                <a:ea typeface="Lato Black"/>
                <a:cs typeface="Lato Black"/>
                <a:sym typeface="Lato Black"/>
              </a:rPr>
              <a:t>Input intuitional specific orders/protocol/pathway/elements</a:t>
            </a:r>
            <a:endParaRPr sz="1400" b="0" i="0" u="none" strike="noStrike" cap="none">
              <a:solidFill>
                <a:srgbClr val="000000"/>
              </a:solidFill>
              <a:latin typeface="Arial"/>
              <a:ea typeface="Arial"/>
              <a:cs typeface="Arial"/>
              <a:sym typeface="Arial"/>
            </a:endParaRPr>
          </a:p>
        </p:txBody>
      </p:sp>
      <p:sp>
        <p:nvSpPr>
          <p:cNvPr id="336" name="Google Shape;336;p20"/>
          <p:cNvSpPr/>
          <p:nvPr/>
        </p:nvSpPr>
        <p:spPr>
          <a:xfrm>
            <a:off x="1843384" y="4527781"/>
            <a:ext cx="6632361" cy="10768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398"/>
              <a:buFont typeface="Arial"/>
              <a:buNone/>
            </a:pPr>
            <a:r>
              <a:rPr lang="en-CA" sz="6398" b="0" i="0" u="none" strike="noStrike" cap="none">
                <a:solidFill>
                  <a:schemeClr val="accent1"/>
                </a:solidFill>
                <a:latin typeface="Lato Black"/>
                <a:ea typeface="Lato Black"/>
                <a:cs typeface="Lato Black"/>
                <a:sym typeface="Lato Black"/>
              </a:rPr>
              <a:t>Prehabilitation</a:t>
            </a:r>
            <a:endParaRPr sz="6398" b="0" i="0" u="none" strike="noStrike" cap="none">
              <a:solidFill>
                <a:schemeClr val="accent1"/>
              </a:solidFill>
              <a:latin typeface="Lato Black"/>
              <a:ea typeface="Lato Black"/>
              <a:cs typeface="Lato Black"/>
              <a:sym typeface="Lato Black"/>
            </a:endParaRPr>
          </a:p>
        </p:txBody>
      </p:sp>
      <p:sp>
        <p:nvSpPr>
          <p:cNvPr id="337" name="Google Shape;337;p20"/>
          <p:cNvSpPr/>
          <p:nvPr/>
        </p:nvSpPr>
        <p:spPr>
          <a:xfrm>
            <a:off x="4307509" y="2518246"/>
            <a:ext cx="1704109" cy="1704109"/>
          </a:xfrm>
          <a:prstGeom prst="ellipse">
            <a:avLst/>
          </a:prstGeom>
          <a:solidFill>
            <a:schemeClr val="accent3"/>
          </a:solidFill>
          <a:ln w="127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6000"/>
              <a:buFont typeface="Arial"/>
              <a:buNone/>
            </a:pPr>
            <a:r>
              <a:rPr lang="en-CA" sz="6000" b="1" i="0" u="none" strike="noStrike" cap="none">
                <a:solidFill>
                  <a:schemeClr val="lt1"/>
                </a:solidFill>
                <a:latin typeface="Lato Black"/>
                <a:ea typeface="Lato Black"/>
                <a:cs typeface="Lato Black"/>
                <a:sym typeface="Lato Black"/>
              </a:rPr>
              <a:t>7</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21"/>
          <p:cNvSpPr txBox="1">
            <a:spLocks noGrp="1"/>
          </p:cNvSpPr>
          <p:nvPr>
            <p:ph type="title"/>
          </p:nvPr>
        </p:nvSpPr>
        <p:spPr>
          <a:xfrm>
            <a:off x="2412099" y="607922"/>
            <a:ext cx="18113012" cy="79583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300"/>
              <a:buFont typeface="Lato Black"/>
              <a:buNone/>
            </a:pPr>
            <a:r>
              <a:rPr lang="en-CA"/>
              <a:t>Preoperative Strategies</a:t>
            </a:r>
            <a:endParaRPr/>
          </a:p>
        </p:txBody>
      </p:sp>
      <p:sp>
        <p:nvSpPr>
          <p:cNvPr id="343" name="Google Shape;343;p21"/>
          <p:cNvSpPr/>
          <p:nvPr/>
        </p:nvSpPr>
        <p:spPr>
          <a:xfrm flipH="1">
            <a:off x="9897820" y="3370301"/>
            <a:ext cx="12636445" cy="7292918"/>
          </a:xfrm>
          <a:prstGeom prst="rect">
            <a:avLst/>
          </a:prstGeom>
          <a:noFill/>
          <a:ln>
            <a:noFill/>
          </a:ln>
        </p:spPr>
        <p:txBody>
          <a:bodyPr spcFirstLastPara="1" wrap="square" lIns="91425" tIns="45700" rIns="91425" bIns="45700" anchor="t" anchorCtr="0">
            <a:spAutoFit/>
          </a:bodyPr>
          <a:lstStyle/>
          <a:p>
            <a:pPr marL="457200" marR="0" lvl="0" indent="-457200" algn="l" rtl="0">
              <a:lnSpc>
                <a:spcPct val="150000"/>
              </a:lnSpc>
              <a:spcBef>
                <a:spcPts val="0"/>
              </a:spcBef>
              <a:spcAft>
                <a:spcPts val="0"/>
              </a:spcAft>
              <a:buClr>
                <a:srgbClr val="04A5DF"/>
              </a:buClr>
              <a:buSzPts val="6600"/>
              <a:buFont typeface="Noto Sans Symbols"/>
              <a:buChar char="✔"/>
            </a:pPr>
            <a:r>
              <a:rPr lang="en-CA" sz="4400" b="1" i="0" u="none" strike="noStrike" cap="none">
                <a:solidFill>
                  <a:schemeClr val="accent2"/>
                </a:solidFill>
                <a:latin typeface="Lato Black"/>
                <a:ea typeface="Lato Black"/>
                <a:cs typeface="Lato Black"/>
                <a:sym typeface="Lato Black"/>
              </a:rPr>
              <a:t>WHY? </a:t>
            </a:r>
            <a:r>
              <a:rPr lang="en-CA" sz="3199" b="1" i="0" u="none" strike="noStrike" cap="none">
                <a:solidFill>
                  <a:srgbClr val="000000"/>
                </a:solidFill>
                <a:latin typeface="Lato Black"/>
                <a:ea typeface="Lato Black"/>
                <a:cs typeface="Lato Black"/>
                <a:sym typeface="Lato Black"/>
              </a:rPr>
              <a:t>Screening for hazardous alcohol use and cigarette Assessment of smoking </a:t>
            </a:r>
            <a:r>
              <a:rPr lang="en-CA" sz="3199" b="1">
                <a:latin typeface="Lato Black"/>
                <a:ea typeface="Lato Black"/>
                <a:cs typeface="Lato Black"/>
                <a:sym typeface="Lato Black"/>
              </a:rPr>
              <a:t>history </a:t>
            </a:r>
            <a:r>
              <a:rPr lang="en-CA" sz="3199" b="1" i="0" u="none" strike="noStrike" cap="none">
                <a:solidFill>
                  <a:srgbClr val="000000"/>
                </a:solidFill>
                <a:latin typeface="Lato Black"/>
                <a:ea typeface="Lato Black"/>
                <a:cs typeface="Lato Black"/>
                <a:sym typeface="Lato Black"/>
              </a:rPr>
              <a:t>should be performed preoperatively. Tobacco smoking and hazardous alcohol consumption are risk factors for postoperative complications and present another opportunity for preoperative interventions. They are associated with respiratory, wound, bleeding, metabolic, and infectious complications.</a:t>
            </a:r>
            <a:endParaRPr sz="1400" b="0" i="0" u="none" strike="noStrike" cap="none">
              <a:solidFill>
                <a:srgbClr val="000000"/>
              </a:solidFill>
              <a:latin typeface="Arial"/>
              <a:ea typeface="Arial"/>
              <a:cs typeface="Arial"/>
              <a:sym typeface="Arial"/>
            </a:endParaRPr>
          </a:p>
          <a:p>
            <a:pPr marL="457200" marR="0" lvl="0" indent="-152495" algn="l" rtl="0">
              <a:lnSpc>
                <a:spcPct val="150000"/>
              </a:lnSpc>
              <a:spcBef>
                <a:spcPts val="0"/>
              </a:spcBef>
              <a:spcAft>
                <a:spcPts val="0"/>
              </a:spcAft>
              <a:buClr>
                <a:srgbClr val="04A5DF"/>
              </a:buClr>
              <a:buSzPts val="4799"/>
              <a:buFont typeface="Noto Sans Symbols"/>
              <a:buNone/>
            </a:pPr>
            <a:endParaRPr sz="3199" b="1" i="0" u="none" strike="noStrike" cap="none">
              <a:solidFill>
                <a:srgbClr val="000000"/>
              </a:solidFill>
              <a:latin typeface="Lato Black"/>
              <a:ea typeface="Lato Black"/>
              <a:cs typeface="Lato Black"/>
              <a:sym typeface="Lato Black"/>
            </a:endParaRPr>
          </a:p>
          <a:p>
            <a:pPr marL="457200" marR="0" lvl="0" indent="-457200" algn="l" rtl="0">
              <a:lnSpc>
                <a:spcPct val="150000"/>
              </a:lnSpc>
              <a:spcBef>
                <a:spcPts val="0"/>
              </a:spcBef>
              <a:spcAft>
                <a:spcPts val="0"/>
              </a:spcAft>
              <a:buClr>
                <a:srgbClr val="04A5DF"/>
              </a:buClr>
              <a:buSzPts val="6600"/>
              <a:buFont typeface="Noto Sans Symbols"/>
              <a:buChar char="✔"/>
            </a:pPr>
            <a:r>
              <a:rPr lang="en-CA" sz="4400" b="1" i="0" u="none" strike="noStrike" cap="none">
                <a:solidFill>
                  <a:schemeClr val="accent2"/>
                </a:solidFill>
                <a:latin typeface="Lato Black"/>
                <a:ea typeface="Lato Black"/>
                <a:cs typeface="Lato Black"/>
                <a:sym typeface="Lato Black"/>
              </a:rPr>
              <a:t>HOW? </a:t>
            </a:r>
            <a:r>
              <a:rPr lang="en-CA" sz="3199" b="1" i="1" u="none" strike="noStrike" cap="none">
                <a:solidFill>
                  <a:srgbClr val="000000"/>
                </a:solidFill>
                <a:latin typeface="Lato Black"/>
                <a:ea typeface="Lato Black"/>
                <a:cs typeface="Lato Black"/>
                <a:sym typeface="Lato Black"/>
              </a:rPr>
              <a:t>Input intuitional specific orders/protocol/pathway/elements</a:t>
            </a:r>
            <a:endParaRPr sz="1400" b="0" i="0" u="none" strike="noStrike" cap="none">
              <a:solidFill>
                <a:srgbClr val="000000"/>
              </a:solidFill>
              <a:latin typeface="Arial"/>
              <a:ea typeface="Arial"/>
              <a:cs typeface="Arial"/>
              <a:sym typeface="Arial"/>
            </a:endParaRPr>
          </a:p>
        </p:txBody>
      </p:sp>
      <p:sp>
        <p:nvSpPr>
          <p:cNvPr id="344" name="Google Shape;344;p21"/>
          <p:cNvSpPr/>
          <p:nvPr/>
        </p:nvSpPr>
        <p:spPr>
          <a:xfrm>
            <a:off x="1843384" y="4527781"/>
            <a:ext cx="6632361" cy="501515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398"/>
              <a:buFont typeface="Arial"/>
              <a:buNone/>
            </a:pPr>
            <a:r>
              <a:rPr lang="en-CA" sz="6398" b="0" i="0" u="none" strike="noStrike" cap="none">
                <a:solidFill>
                  <a:schemeClr val="accent1"/>
                </a:solidFill>
                <a:latin typeface="Lato Black"/>
                <a:ea typeface="Lato Black"/>
                <a:cs typeface="Lato Black"/>
                <a:sym typeface="Lato Black"/>
              </a:rPr>
              <a:t>Smoking and Hazardous Alcohol Consumption Screening</a:t>
            </a:r>
            <a:endParaRPr sz="1400" b="0" i="0" u="none" strike="noStrike" cap="none">
              <a:solidFill>
                <a:srgbClr val="000000"/>
              </a:solidFill>
              <a:latin typeface="Arial"/>
              <a:ea typeface="Arial"/>
              <a:cs typeface="Arial"/>
              <a:sym typeface="Arial"/>
            </a:endParaRPr>
          </a:p>
        </p:txBody>
      </p:sp>
      <p:sp>
        <p:nvSpPr>
          <p:cNvPr id="345" name="Google Shape;345;p21"/>
          <p:cNvSpPr/>
          <p:nvPr/>
        </p:nvSpPr>
        <p:spPr>
          <a:xfrm>
            <a:off x="4307509" y="2518246"/>
            <a:ext cx="1704109" cy="1704109"/>
          </a:xfrm>
          <a:prstGeom prst="ellipse">
            <a:avLst/>
          </a:prstGeom>
          <a:solidFill>
            <a:schemeClr val="accent3"/>
          </a:solidFill>
          <a:ln w="127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6000"/>
              <a:buFont typeface="Arial"/>
              <a:buNone/>
            </a:pPr>
            <a:r>
              <a:rPr lang="en-CA" sz="6000" b="1" i="0" u="none" strike="noStrike" cap="none">
                <a:solidFill>
                  <a:schemeClr val="lt1"/>
                </a:solidFill>
                <a:latin typeface="Lato Black"/>
                <a:ea typeface="Lato Black"/>
                <a:cs typeface="Lato Black"/>
                <a:sym typeface="Lato Black"/>
              </a:rPr>
              <a:t>8</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pic>
        <p:nvPicPr>
          <p:cNvPr id="350" name="Google Shape;350;p22"/>
          <p:cNvPicPr preferRelativeResize="0"/>
          <p:nvPr/>
        </p:nvPicPr>
        <p:blipFill rotWithShape="1">
          <a:blip r:embed="rId3">
            <a:alphaModFix/>
          </a:blip>
          <a:srcRect/>
          <a:stretch/>
        </p:blipFill>
        <p:spPr>
          <a:xfrm>
            <a:off x="8960363" y="29218"/>
            <a:ext cx="17391709" cy="13704863"/>
          </a:xfrm>
          <a:prstGeom prst="rect">
            <a:avLst/>
          </a:prstGeom>
          <a:noFill/>
          <a:ln>
            <a:noFill/>
          </a:ln>
        </p:spPr>
      </p:pic>
      <p:sp>
        <p:nvSpPr>
          <p:cNvPr id="351" name="Google Shape;351;p22"/>
          <p:cNvSpPr/>
          <p:nvPr/>
        </p:nvSpPr>
        <p:spPr>
          <a:xfrm rot="10800000" flipH="1">
            <a:off x="10969941" y="3658434"/>
            <a:ext cx="189957" cy="6399133"/>
          </a:xfrm>
          <a:prstGeom prst="rect">
            <a:avLst/>
          </a:prstGeom>
          <a:solidFill>
            <a:srgbClr val="DA434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99"/>
              <a:buFont typeface="Arial"/>
              <a:buNone/>
            </a:pPr>
            <a:endParaRPr sz="2799" b="0" i="0" u="none" strike="noStrike" cap="none">
              <a:solidFill>
                <a:schemeClr val="lt1"/>
              </a:solidFill>
              <a:latin typeface="Arial"/>
              <a:ea typeface="Arial"/>
              <a:cs typeface="Arial"/>
              <a:sym typeface="Arial"/>
            </a:endParaRPr>
          </a:p>
        </p:txBody>
      </p:sp>
      <p:sp>
        <p:nvSpPr>
          <p:cNvPr id="352" name="Google Shape;352;p22"/>
          <p:cNvSpPr/>
          <p:nvPr/>
        </p:nvSpPr>
        <p:spPr>
          <a:xfrm>
            <a:off x="-2" y="3658434"/>
            <a:ext cx="10969943" cy="6399133"/>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99"/>
              <a:buFont typeface="Arial"/>
              <a:buNone/>
            </a:pPr>
            <a:endParaRPr sz="2799" b="0" i="0" u="none" strike="noStrike" cap="none">
              <a:solidFill>
                <a:schemeClr val="lt1"/>
              </a:solidFill>
              <a:latin typeface="Arial"/>
              <a:ea typeface="Arial"/>
              <a:cs typeface="Arial"/>
              <a:sym typeface="Arial"/>
            </a:endParaRPr>
          </a:p>
        </p:txBody>
      </p:sp>
      <p:sp>
        <p:nvSpPr>
          <p:cNvPr id="353" name="Google Shape;353;p22"/>
          <p:cNvSpPr txBox="1"/>
          <p:nvPr/>
        </p:nvSpPr>
        <p:spPr>
          <a:xfrm>
            <a:off x="2620715" y="5733110"/>
            <a:ext cx="7930882" cy="230768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7198"/>
              <a:buFont typeface="Arial"/>
              <a:buNone/>
            </a:pPr>
            <a:r>
              <a:rPr lang="en-CA" sz="7198" b="0" i="0" u="none" strike="noStrike" cap="none">
                <a:solidFill>
                  <a:schemeClr val="lt1"/>
                </a:solidFill>
                <a:latin typeface="Lato Black"/>
                <a:ea typeface="Lato Black"/>
                <a:cs typeface="Lato Black"/>
                <a:sym typeface="Lato Black"/>
              </a:rPr>
              <a:t>Intraoperative Strategies</a:t>
            </a:r>
            <a:endParaRPr sz="1400" b="0" i="0" u="none" strike="noStrike" cap="none">
              <a:solidFill>
                <a:srgbClr val="000000"/>
              </a:solidFill>
              <a:latin typeface="Arial"/>
              <a:ea typeface="Arial"/>
              <a:cs typeface="Arial"/>
              <a:sym typeface="Arial"/>
            </a:endParaRPr>
          </a:p>
        </p:txBody>
      </p:sp>
      <p:sp>
        <p:nvSpPr>
          <p:cNvPr id="354" name="Google Shape;354;p22"/>
          <p:cNvSpPr/>
          <p:nvPr/>
        </p:nvSpPr>
        <p:spPr>
          <a:xfrm>
            <a:off x="0" y="4784653"/>
            <a:ext cx="2105245" cy="4193994"/>
          </a:xfrm>
          <a:custGeom>
            <a:avLst/>
            <a:gdLst/>
            <a:ahLst/>
            <a:cxnLst/>
            <a:rect l="l" t="t" r="r" b="b"/>
            <a:pathLst>
              <a:path w="2105245" h="4193994" extrusionOk="0">
                <a:moveTo>
                  <a:pt x="0" y="21265"/>
                </a:moveTo>
                <a:cubicBezTo>
                  <a:pt x="694660" y="21265"/>
                  <a:pt x="12404" y="14288"/>
                  <a:pt x="21264" y="0"/>
                </a:cubicBezTo>
                <a:cubicBezTo>
                  <a:pt x="1172215" y="0"/>
                  <a:pt x="2105245" y="933030"/>
                  <a:pt x="2105245" y="2083981"/>
                </a:cubicBezTo>
                <a:cubicBezTo>
                  <a:pt x="2105245" y="3234932"/>
                  <a:pt x="1172215" y="4167962"/>
                  <a:pt x="21264" y="4167962"/>
                </a:cubicBezTo>
                <a:cubicBezTo>
                  <a:pt x="14176" y="4224669"/>
                  <a:pt x="26137" y="4171839"/>
                  <a:pt x="4762" y="4166633"/>
                </a:cubicBezTo>
                <a:cubicBezTo>
                  <a:pt x="3175" y="2784844"/>
                  <a:pt x="1587" y="1403054"/>
                  <a:pt x="0" y="2126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23"/>
          <p:cNvSpPr txBox="1">
            <a:spLocks noGrp="1"/>
          </p:cNvSpPr>
          <p:nvPr>
            <p:ph type="title"/>
          </p:nvPr>
        </p:nvSpPr>
        <p:spPr>
          <a:xfrm>
            <a:off x="2412099" y="607922"/>
            <a:ext cx="18113012" cy="79583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300"/>
              <a:buFont typeface="Lato Black"/>
              <a:buNone/>
            </a:pPr>
            <a:r>
              <a:rPr lang="en-CA"/>
              <a:t>Intraoperative Strategies</a:t>
            </a:r>
            <a:endParaRPr/>
          </a:p>
        </p:txBody>
      </p:sp>
      <p:sp>
        <p:nvSpPr>
          <p:cNvPr id="360" name="Google Shape;360;p23"/>
          <p:cNvSpPr/>
          <p:nvPr/>
        </p:nvSpPr>
        <p:spPr>
          <a:xfrm flipH="1">
            <a:off x="5915552" y="4342968"/>
            <a:ext cx="13786188" cy="5226367"/>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3199"/>
              <a:buFont typeface="Arial"/>
              <a:buNone/>
            </a:pPr>
            <a:r>
              <a:rPr lang="en-CA" sz="3199" b="1" i="0" u="none" strike="noStrike" cap="none">
                <a:solidFill>
                  <a:srgbClr val="000000"/>
                </a:solidFill>
                <a:latin typeface="Lato Black"/>
                <a:ea typeface="Lato Black"/>
                <a:cs typeface="Lato Black"/>
                <a:sym typeface="Lato Black"/>
              </a:rPr>
              <a:t>Surgical Site Infection Reduction</a:t>
            </a:r>
            <a:endParaRPr sz="1400" b="0" i="0" u="none" strike="noStrike" cap="none">
              <a:solidFill>
                <a:srgbClr val="000000"/>
              </a:solidFill>
              <a:latin typeface="Arial"/>
              <a:ea typeface="Arial"/>
              <a:cs typeface="Arial"/>
              <a:sym typeface="Arial"/>
            </a:endParaRPr>
          </a:p>
          <a:p>
            <a:pPr marL="0" marR="0" lvl="0" indent="0" algn="l" rtl="0">
              <a:lnSpc>
                <a:spcPct val="150000"/>
              </a:lnSpc>
              <a:spcBef>
                <a:spcPts val="3000"/>
              </a:spcBef>
              <a:spcAft>
                <a:spcPts val="0"/>
              </a:spcAft>
              <a:buClr>
                <a:srgbClr val="000000"/>
              </a:buClr>
              <a:buSzPts val="3199"/>
              <a:buFont typeface="Arial"/>
              <a:buNone/>
            </a:pPr>
            <a:r>
              <a:rPr lang="en-CA" sz="3199" b="1" i="0" u="none" strike="noStrike" cap="none">
                <a:solidFill>
                  <a:srgbClr val="000000"/>
                </a:solidFill>
                <a:latin typeface="Lato Black"/>
                <a:ea typeface="Lato Black"/>
                <a:cs typeface="Lato Black"/>
                <a:sym typeface="Lato Black"/>
              </a:rPr>
              <a:t>Avoid Hyperthermia</a:t>
            </a:r>
            <a:endParaRPr sz="1400" b="0" i="0" u="none" strike="noStrike" cap="none">
              <a:solidFill>
                <a:srgbClr val="000000"/>
              </a:solidFill>
              <a:latin typeface="Arial"/>
              <a:ea typeface="Arial"/>
              <a:cs typeface="Arial"/>
              <a:sym typeface="Arial"/>
            </a:endParaRPr>
          </a:p>
          <a:p>
            <a:pPr marL="0" marR="0" lvl="0" indent="0" algn="l" rtl="0">
              <a:lnSpc>
                <a:spcPct val="150000"/>
              </a:lnSpc>
              <a:spcBef>
                <a:spcPts val="3000"/>
              </a:spcBef>
              <a:spcAft>
                <a:spcPts val="0"/>
              </a:spcAft>
              <a:buClr>
                <a:srgbClr val="000000"/>
              </a:buClr>
              <a:buSzPts val="3199"/>
              <a:buFont typeface="Arial"/>
              <a:buNone/>
            </a:pPr>
            <a:r>
              <a:rPr lang="en-CA" sz="3199" b="1" i="0" u="none" strike="noStrike" cap="none">
                <a:solidFill>
                  <a:srgbClr val="000000"/>
                </a:solidFill>
                <a:latin typeface="Lato Black"/>
                <a:ea typeface="Lato Black"/>
                <a:cs typeface="Lato Black"/>
                <a:sym typeface="Lato Black"/>
              </a:rPr>
              <a:t>Rigid Sternal Fixation</a:t>
            </a:r>
            <a:endParaRPr sz="1400" b="0" i="0" u="none" strike="noStrike" cap="none">
              <a:solidFill>
                <a:srgbClr val="000000"/>
              </a:solidFill>
              <a:latin typeface="Arial"/>
              <a:ea typeface="Arial"/>
              <a:cs typeface="Arial"/>
              <a:sym typeface="Arial"/>
            </a:endParaRPr>
          </a:p>
          <a:p>
            <a:pPr marL="0" marR="0" lvl="0" indent="0" algn="l" rtl="0">
              <a:lnSpc>
                <a:spcPct val="150000"/>
              </a:lnSpc>
              <a:spcBef>
                <a:spcPts val="3000"/>
              </a:spcBef>
              <a:spcAft>
                <a:spcPts val="0"/>
              </a:spcAft>
              <a:buClr>
                <a:srgbClr val="000000"/>
              </a:buClr>
              <a:buSzPts val="3199"/>
              <a:buFont typeface="Arial"/>
              <a:buNone/>
            </a:pPr>
            <a:r>
              <a:rPr lang="en-CA" sz="3199" b="1" i="0" u="none" strike="noStrike" cap="none">
                <a:solidFill>
                  <a:srgbClr val="000000"/>
                </a:solidFill>
                <a:latin typeface="Lato Black"/>
                <a:ea typeface="Lato Black"/>
                <a:cs typeface="Lato Black"/>
                <a:sym typeface="Lato Black"/>
              </a:rPr>
              <a:t>Antifibrinolytic use-Tranexamic Acid or Epsilon Aminocaproic Acid</a:t>
            </a:r>
            <a:endParaRPr sz="1400" b="0" i="0" u="none" strike="noStrike" cap="none">
              <a:solidFill>
                <a:srgbClr val="000000"/>
              </a:solidFill>
              <a:latin typeface="Arial"/>
              <a:ea typeface="Arial"/>
              <a:cs typeface="Arial"/>
              <a:sym typeface="Arial"/>
            </a:endParaRPr>
          </a:p>
          <a:p>
            <a:pPr marL="0" marR="0" lvl="0" indent="0" algn="l" rtl="0">
              <a:lnSpc>
                <a:spcPct val="150000"/>
              </a:lnSpc>
              <a:spcBef>
                <a:spcPts val="3000"/>
              </a:spcBef>
              <a:spcAft>
                <a:spcPts val="0"/>
              </a:spcAft>
              <a:buClr>
                <a:srgbClr val="000000"/>
              </a:buClr>
              <a:buSzPts val="3199"/>
              <a:buFont typeface="Arial"/>
              <a:buNone/>
            </a:pPr>
            <a:r>
              <a:rPr lang="en-CA" sz="3199" b="1" i="0" u="none" strike="noStrike" cap="none">
                <a:solidFill>
                  <a:srgbClr val="000000"/>
                </a:solidFill>
                <a:latin typeface="Lato Black"/>
                <a:ea typeface="Lato Black"/>
                <a:cs typeface="Lato Black"/>
                <a:sym typeface="Lato Black"/>
              </a:rPr>
              <a:t>Perioperative Glycemic Control-Insulin Infusion</a:t>
            </a:r>
            <a:endParaRPr sz="1400" b="0" i="0" u="none" strike="noStrike" cap="none">
              <a:solidFill>
                <a:srgbClr val="000000"/>
              </a:solidFill>
              <a:latin typeface="Arial"/>
              <a:ea typeface="Arial"/>
              <a:cs typeface="Arial"/>
              <a:sym typeface="Arial"/>
            </a:endParaRPr>
          </a:p>
        </p:txBody>
      </p:sp>
      <p:sp>
        <p:nvSpPr>
          <p:cNvPr id="361" name="Google Shape;361;p23"/>
          <p:cNvSpPr/>
          <p:nvPr/>
        </p:nvSpPr>
        <p:spPr>
          <a:xfrm>
            <a:off x="4675909" y="4239485"/>
            <a:ext cx="1039091" cy="1039091"/>
          </a:xfrm>
          <a:prstGeom prst="ellipse">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en-CA" sz="4800" b="1" i="0" u="none" strike="noStrike" cap="none">
                <a:solidFill>
                  <a:schemeClr val="lt1"/>
                </a:solidFill>
                <a:latin typeface="Lato Black"/>
                <a:ea typeface="Lato Black"/>
                <a:cs typeface="Lato Black"/>
                <a:sym typeface="Lato Black"/>
              </a:rPr>
              <a:t>1</a:t>
            </a:r>
            <a:endParaRPr sz="1400" b="0" i="0" u="none" strike="noStrike" cap="none">
              <a:solidFill>
                <a:srgbClr val="000000"/>
              </a:solidFill>
              <a:latin typeface="Arial"/>
              <a:ea typeface="Arial"/>
              <a:cs typeface="Arial"/>
              <a:sym typeface="Arial"/>
            </a:endParaRPr>
          </a:p>
        </p:txBody>
      </p:sp>
      <p:sp>
        <p:nvSpPr>
          <p:cNvPr id="362" name="Google Shape;362;p23"/>
          <p:cNvSpPr/>
          <p:nvPr/>
        </p:nvSpPr>
        <p:spPr>
          <a:xfrm>
            <a:off x="4675909" y="5336467"/>
            <a:ext cx="1039091" cy="1039091"/>
          </a:xfrm>
          <a:prstGeom prst="ellipse">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en-CA" sz="4800" b="1" i="0" u="none" strike="noStrike" cap="none">
                <a:solidFill>
                  <a:schemeClr val="lt1"/>
                </a:solidFill>
                <a:latin typeface="Lato Black"/>
                <a:ea typeface="Lato Black"/>
                <a:cs typeface="Lato Black"/>
                <a:sym typeface="Lato Black"/>
              </a:rPr>
              <a:t>2</a:t>
            </a:r>
            <a:endParaRPr sz="1400" b="0" i="0" u="none" strike="noStrike" cap="none">
              <a:solidFill>
                <a:srgbClr val="000000"/>
              </a:solidFill>
              <a:latin typeface="Arial"/>
              <a:ea typeface="Arial"/>
              <a:cs typeface="Arial"/>
              <a:sym typeface="Arial"/>
            </a:endParaRPr>
          </a:p>
        </p:txBody>
      </p:sp>
      <p:sp>
        <p:nvSpPr>
          <p:cNvPr id="363" name="Google Shape;363;p23"/>
          <p:cNvSpPr/>
          <p:nvPr/>
        </p:nvSpPr>
        <p:spPr>
          <a:xfrm>
            <a:off x="4675908" y="6449280"/>
            <a:ext cx="1039091" cy="1039091"/>
          </a:xfrm>
          <a:prstGeom prst="ellipse">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en-CA" sz="4800" b="1" i="0" u="none" strike="noStrike" cap="none">
                <a:solidFill>
                  <a:schemeClr val="lt1"/>
                </a:solidFill>
                <a:latin typeface="Lato Black"/>
                <a:ea typeface="Lato Black"/>
                <a:cs typeface="Lato Black"/>
                <a:sym typeface="Lato Black"/>
              </a:rPr>
              <a:t>3</a:t>
            </a:r>
            <a:endParaRPr sz="1400" b="0" i="0" u="none" strike="noStrike" cap="none">
              <a:solidFill>
                <a:srgbClr val="000000"/>
              </a:solidFill>
              <a:latin typeface="Arial"/>
              <a:ea typeface="Arial"/>
              <a:cs typeface="Arial"/>
              <a:sym typeface="Arial"/>
            </a:endParaRPr>
          </a:p>
        </p:txBody>
      </p:sp>
      <p:sp>
        <p:nvSpPr>
          <p:cNvPr id="364" name="Google Shape;364;p23"/>
          <p:cNvSpPr/>
          <p:nvPr/>
        </p:nvSpPr>
        <p:spPr>
          <a:xfrm>
            <a:off x="4675907" y="7540069"/>
            <a:ext cx="1039091" cy="1039091"/>
          </a:xfrm>
          <a:prstGeom prst="ellipse">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en-CA" sz="4800" b="1" i="0" u="none" strike="noStrike" cap="none">
                <a:solidFill>
                  <a:schemeClr val="lt1"/>
                </a:solidFill>
                <a:latin typeface="Lato Black"/>
                <a:ea typeface="Lato Black"/>
                <a:cs typeface="Lato Black"/>
                <a:sym typeface="Lato Black"/>
              </a:rPr>
              <a:t>4</a:t>
            </a:r>
            <a:endParaRPr sz="1400" b="0" i="0" u="none" strike="noStrike" cap="none">
              <a:solidFill>
                <a:srgbClr val="000000"/>
              </a:solidFill>
              <a:latin typeface="Arial"/>
              <a:ea typeface="Arial"/>
              <a:cs typeface="Arial"/>
              <a:sym typeface="Arial"/>
            </a:endParaRPr>
          </a:p>
        </p:txBody>
      </p:sp>
      <p:sp>
        <p:nvSpPr>
          <p:cNvPr id="365" name="Google Shape;365;p23"/>
          <p:cNvSpPr/>
          <p:nvPr/>
        </p:nvSpPr>
        <p:spPr>
          <a:xfrm>
            <a:off x="4672273" y="8642236"/>
            <a:ext cx="1039091" cy="1039091"/>
          </a:xfrm>
          <a:prstGeom prst="ellipse">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en-CA" sz="4800" b="1" i="0" u="none" strike="noStrike" cap="none">
                <a:solidFill>
                  <a:schemeClr val="lt1"/>
                </a:solidFill>
                <a:latin typeface="Lato Black"/>
                <a:ea typeface="Lato Black"/>
                <a:cs typeface="Lato Black"/>
                <a:sym typeface="Lato Black"/>
              </a:rPr>
              <a:t>5</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24"/>
          <p:cNvSpPr txBox="1">
            <a:spLocks noGrp="1"/>
          </p:cNvSpPr>
          <p:nvPr>
            <p:ph type="title"/>
          </p:nvPr>
        </p:nvSpPr>
        <p:spPr>
          <a:xfrm>
            <a:off x="2412099" y="607922"/>
            <a:ext cx="18113012" cy="79583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300"/>
              <a:buFont typeface="Lato Black"/>
              <a:buNone/>
            </a:pPr>
            <a:r>
              <a:rPr lang="en-CA"/>
              <a:t>Intraoperative Strategies</a:t>
            </a:r>
            <a:endParaRPr/>
          </a:p>
        </p:txBody>
      </p:sp>
      <p:sp>
        <p:nvSpPr>
          <p:cNvPr id="371" name="Google Shape;371;p24"/>
          <p:cNvSpPr/>
          <p:nvPr/>
        </p:nvSpPr>
        <p:spPr>
          <a:xfrm flipH="1">
            <a:off x="9897819" y="3370301"/>
            <a:ext cx="13523289" cy="7897675"/>
          </a:xfrm>
          <a:prstGeom prst="rect">
            <a:avLst/>
          </a:prstGeom>
          <a:noFill/>
          <a:ln>
            <a:noFill/>
          </a:ln>
        </p:spPr>
        <p:txBody>
          <a:bodyPr spcFirstLastPara="1" wrap="square" lIns="91425" tIns="45700" rIns="91425" bIns="45700" anchor="t" anchorCtr="0">
            <a:spAutoFit/>
          </a:bodyPr>
          <a:lstStyle/>
          <a:p>
            <a:pPr marL="457200" marR="0" lvl="0" indent="-457200" algn="l" rtl="0">
              <a:lnSpc>
                <a:spcPct val="150000"/>
              </a:lnSpc>
              <a:spcBef>
                <a:spcPts val="0"/>
              </a:spcBef>
              <a:spcAft>
                <a:spcPts val="0"/>
              </a:spcAft>
              <a:buClr>
                <a:srgbClr val="04A5DF"/>
              </a:buClr>
              <a:buSzPts val="6600"/>
              <a:buFont typeface="Noto Sans Symbols"/>
              <a:buChar char="✔"/>
            </a:pPr>
            <a:r>
              <a:rPr lang="en-CA" sz="4400" b="1" i="0" u="none" strike="noStrike" cap="none">
                <a:solidFill>
                  <a:schemeClr val="accent2"/>
                </a:solidFill>
                <a:latin typeface="Lato Black"/>
                <a:ea typeface="Lato Black"/>
                <a:cs typeface="Lato Black"/>
                <a:sym typeface="Lato Black"/>
              </a:rPr>
              <a:t>WHY? </a:t>
            </a:r>
            <a:r>
              <a:rPr lang="en-CA" sz="3199" b="1" i="0" u="none" strike="noStrike" cap="none">
                <a:solidFill>
                  <a:srgbClr val="000000"/>
                </a:solidFill>
                <a:latin typeface="Lato Black"/>
                <a:ea typeface="Lato Black"/>
                <a:cs typeface="Lato Black"/>
                <a:sym typeface="Lato Black"/>
              </a:rPr>
              <a:t>To help reduce surgical site infections, CS programs should include a care bundle that includes topical intranasal therapies, depilation protocols, and appropriate timing and stewardship of perioperative prophylactic antibiotics, combined with smoking cessation, adequate glycemic control, and promotion of postoperative normothermia during recovery. Moderate-quality meta-analysis have concluded that care bundles of 3 to 5 evidence-based interventions can reduce surgical site infections.</a:t>
            </a:r>
            <a:endParaRPr sz="1400" b="0" i="0" u="none" strike="noStrike" cap="none">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3199"/>
              <a:buFont typeface="Arial"/>
              <a:buNone/>
            </a:pPr>
            <a:endParaRPr sz="3199" b="1" i="0" u="none" strike="noStrike" cap="none">
              <a:solidFill>
                <a:srgbClr val="000000"/>
              </a:solidFill>
              <a:latin typeface="Lato Black"/>
              <a:ea typeface="Lato Black"/>
              <a:cs typeface="Lato Black"/>
              <a:sym typeface="Lato Black"/>
            </a:endParaRPr>
          </a:p>
          <a:p>
            <a:pPr marL="457200" marR="0" lvl="0" indent="-457200" algn="l" rtl="0">
              <a:lnSpc>
                <a:spcPct val="150000"/>
              </a:lnSpc>
              <a:spcBef>
                <a:spcPts val="0"/>
              </a:spcBef>
              <a:spcAft>
                <a:spcPts val="0"/>
              </a:spcAft>
              <a:buClr>
                <a:srgbClr val="04A5DF"/>
              </a:buClr>
              <a:buSzPts val="6600"/>
              <a:buFont typeface="Noto Sans Symbols"/>
              <a:buChar char="✔"/>
            </a:pPr>
            <a:r>
              <a:rPr lang="en-CA" sz="4400" b="1" i="0" u="none" strike="noStrike" cap="none">
                <a:solidFill>
                  <a:schemeClr val="accent2"/>
                </a:solidFill>
                <a:latin typeface="Lato Black"/>
                <a:ea typeface="Lato Black"/>
                <a:cs typeface="Lato Black"/>
                <a:sym typeface="Lato Black"/>
              </a:rPr>
              <a:t>HOW? </a:t>
            </a:r>
            <a:r>
              <a:rPr lang="en-CA" sz="3199" b="1" i="1" u="none" strike="noStrike" cap="none">
                <a:solidFill>
                  <a:srgbClr val="000000"/>
                </a:solidFill>
                <a:latin typeface="Lato Black"/>
                <a:ea typeface="Lato Black"/>
                <a:cs typeface="Lato Black"/>
                <a:sym typeface="Lato Black"/>
              </a:rPr>
              <a:t>Input intuitional specific orders/protocol/pathway/elements</a:t>
            </a:r>
            <a:endParaRPr sz="1400" b="0" i="0" u="none" strike="noStrike" cap="none">
              <a:solidFill>
                <a:srgbClr val="000000"/>
              </a:solidFill>
              <a:latin typeface="Arial"/>
              <a:ea typeface="Arial"/>
              <a:cs typeface="Arial"/>
              <a:sym typeface="Arial"/>
            </a:endParaRPr>
          </a:p>
        </p:txBody>
      </p:sp>
      <p:sp>
        <p:nvSpPr>
          <p:cNvPr id="372" name="Google Shape;372;p24"/>
          <p:cNvSpPr/>
          <p:nvPr/>
        </p:nvSpPr>
        <p:spPr>
          <a:xfrm>
            <a:off x="1843384" y="4527781"/>
            <a:ext cx="6632361" cy="304602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398"/>
              <a:buFont typeface="Arial"/>
              <a:buNone/>
            </a:pPr>
            <a:r>
              <a:rPr lang="en-CA" sz="6398" b="0" i="0" u="none" strike="noStrike" cap="none">
                <a:solidFill>
                  <a:schemeClr val="accent1"/>
                </a:solidFill>
                <a:latin typeface="Lato Black"/>
                <a:ea typeface="Lato Black"/>
                <a:cs typeface="Lato Black"/>
                <a:sym typeface="Lato Black"/>
              </a:rPr>
              <a:t>Surgical Site Infection Reduction</a:t>
            </a:r>
            <a:endParaRPr sz="1400" b="0" i="0" u="none" strike="noStrike" cap="none">
              <a:solidFill>
                <a:srgbClr val="000000"/>
              </a:solidFill>
              <a:latin typeface="Arial"/>
              <a:ea typeface="Arial"/>
              <a:cs typeface="Arial"/>
              <a:sym typeface="Arial"/>
            </a:endParaRPr>
          </a:p>
        </p:txBody>
      </p:sp>
      <p:sp>
        <p:nvSpPr>
          <p:cNvPr id="373" name="Google Shape;373;p24"/>
          <p:cNvSpPr/>
          <p:nvPr/>
        </p:nvSpPr>
        <p:spPr>
          <a:xfrm>
            <a:off x="4307509" y="2518246"/>
            <a:ext cx="1704109" cy="1704109"/>
          </a:xfrm>
          <a:prstGeom prst="ellipse">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6000"/>
              <a:buFont typeface="Arial"/>
              <a:buNone/>
            </a:pPr>
            <a:r>
              <a:rPr lang="en-CA" sz="6000" b="1" i="0" u="none" strike="noStrike" cap="none">
                <a:solidFill>
                  <a:schemeClr val="lt1"/>
                </a:solidFill>
                <a:latin typeface="Lato Black"/>
                <a:ea typeface="Lato Black"/>
                <a:cs typeface="Lato Black"/>
                <a:sym typeface="Lato Black"/>
              </a:rPr>
              <a:t>1</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25"/>
          <p:cNvSpPr txBox="1">
            <a:spLocks noGrp="1"/>
          </p:cNvSpPr>
          <p:nvPr>
            <p:ph type="title"/>
          </p:nvPr>
        </p:nvSpPr>
        <p:spPr>
          <a:xfrm>
            <a:off x="2412099" y="607922"/>
            <a:ext cx="18113012" cy="79583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300"/>
              <a:buFont typeface="Lato Black"/>
              <a:buNone/>
            </a:pPr>
            <a:r>
              <a:rPr lang="en-CA"/>
              <a:t>Intraoperative Strategies</a:t>
            </a:r>
            <a:endParaRPr/>
          </a:p>
        </p:txBody>
      </p:sp>
      <p:sp>
        <p:nvSpPr>
          <p:cNvPr id="379" name="Google Shape;379;p25"/>
          <p:cNvSpPr/>
          <p:nvPr/>
        </p:nvSpPr>
        <p:spPr>
          <a:xfrm flipH="1">
            <a:off x="9897819" y="3370301"/>
            <a:ext cx="13523289" cy="7897675"/>
          </a:xfrm>
          <a:prstGeom prst="rect">
            <a:avLst/>
          </a:prstGeom>
          <a:noFill/>
          <a:ln>
            <a:noFill/>
          </a:ln>
        </p:spPr>
        <p:txBody>
          <a:bodyPr spcFirstLastPara="1" wrap="square" lIns="91425" tIns="45700" rIns="91425" bIns="45700" anchor="t" anchorCtr="0">
            <a:spAutoFit/>
          </a:bodyPr>
          <a:lstStyle/>
          <a:p>
            <a:pPr marL="457200" marR="0" lvl="0" indent="-457200" algn="l" rtl="0">
              <a:lnSpc>
                <a:spcPct val="150000"/>
              </a:lnSpc>
              <a:spcBef>
                <a:spcPts val="0"/>
              </a:spcBef>
              <a:spcAft>
                <a:spcPts val="0"/>
              </a:spcAft>
              <a:buClr>
                <a:srgbClr val="04A5DF"/>
              </a:buClr>
              <a:buSzPts val="6600"/>
              <a:buFont typeface="Noto Sans Symbols"/>
              <a:buChar char="✔"/>
            </a:pPr>
            <a:r>
              <a:rPr lang="en-CA" sz="4400" b="1" i="0" u="none" strike="noStrike" cap="none">
                <a:solidFill>
                  <a:schemeClr val="accent2"/>
                </a:solidFill>
                <a:latin typeface="Lato Black"/>
                <a:ea typeface="Lato Black"/>
                <a:cs typeface="Lato Black"/>
                <a:sym typeface="Lato Black"/>
              </a:rPr>
              <a:t>WHY? </a:t>
            </a:r>
            <a:r>
              <a:rPr lang="en-CA" sz="3199" b="1" i="0" u="none" strike="noStrike" cap="none">
                <a:solidFill>
                  <a:srgbClr val="000000"/>
                </a:solidFill>
                <a:latin typeface="Lato Black"/>
                <a:ea typeface="Lato Black"/>
                <a:cs typeface="Lato Black"/>
                <a:sym typeface="Lato Black"/>
              </a:rPr>
              <a:t>Moderate-quality prospective studies have demonstrated that when rewarming on cardiopulmonary bypass (CPB), hyperthermia (core temperature &gt;37.9°C) is associated with cognitive deficits, infection, and renal dysfunction. Any postoperative hyperthermia within 24 hours after coronary artery bypass grafting has been associated with cognitive dysfunction at 4 to 6 weeks. Rewarming on CPB to normothermia should be combined with continuous surface warming. </a:t>
            </a:r>
            <a:endParaRPr sz="1400" b="0" i="0" u="none" strike="noStrike" cap="none">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3199"/>
              <a:buFont typeface="Arial"/>
              <a:buNone/>
            </a:pPr>
            <a:endParaRPr sz="3199" b="1" i="0" u="none" strike="noStrike" cap="none">
              <a:solidFill>
                <a:srgbClr val="000000"/>
              </a:solidFill>
              <a:latin typeface="Lato Black"/>
              <a:ea typeface="Lato Black"/>
              <a:cs typeface="Lato Black"/>
              <a:sym typeface="Lato Black"/>
            </a:endParaRPr>
          </a:p>
          <a:p>
            <a:pPr marL="457200" marR="0" lvl="0" indent="-457200" algn="l" rtl="0">
              <a:lnSpc>
                <a:spcPct val="150000"/>
              </a:lnSpc>
              <a:spcBef>
                <a:spcPts val="0"/>
              </a:spcBef>
              <a:spcAft>
                <a:spcPts val="0"/>
              </a:spcAft>
              <a:buClr>
                <a:srgbClr val="04A5DF"/>
              </a:buClr>
              <a:buSzPts val="6600"/>
              <a:buFont typeface="Noto Sans Symbols"/>
              <a:buChar char="✔"/>
            </a:pPr>
            <a:r>
              <a:rPr lang="en-CA" sz="4400" b="1" i="0" u="none" strike="noStrike" cap="none">
                <a:solidFill>
                  <a:schemeClr val="accent2"/>
                </a:solidFill>
                <a:latin typeface="Lato Black"/>
                <a:ea typeface="Lato Black"/>
                <a:cs typeface="Lato Black"/>
                <a:sym typeface="Lato Black"/>
              </a:rPr>
              <a:t>HOW? </a:t>
            </a:r>
            <a:r>
              <a:rPr lang="en-CA" sz="3199" b="1" i="1" u="none" strike="noStrike" cap="none">
                <a:solidFill>
                  <a:srgbClr val="000000"/>
                </a:solidFill>
                <a:latin typeface="Lato Black"/>
                <a:ea typeface="Lato Black"/>
                <a:cs typeface="Lato Black"/>
                <a:sym typeface="Lato Black"/>
              </a:rPr>
              <a:t>Input intuitional specific orders/protocol/pathway/elements</a:t>
            </a:r>
            <a:endParaRPr sz="1400" b="0" i="0" u="none" strike="noStrike" cap="none">
              <a:solidFill>
                <a:srgbClr val="000000"/>
              </a:solidFill>
              <a:latin typeface="Arial"/>
              <a:ea typeface="Arial"/>
              <a:cs typeface="Arial"/>
              <a:sym typeface="Arial"/>
            </a:endParaRPr>
          </a:p>
        </p:txBody>
      </p:sp>
      <p:sp>
        <p:nvSpPr>
          <p:cNvPr id="380" name="Google Shape;380;p25"/>
          <p:cNvSpPr/>
          <p:nvPr/>
        </p:nvSpPr>
        <p:spPr>
          <a:xfrm>
            <a:off x="1843384" y="4527781"/>
            <a:ext cx="6632361" cy="206146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398"/>
              <a:buFont typeface="Arial"/>
              <a:buNone/>
            </a:pPr>
            <a:r>
              <a:rPr lang="en-CA" sz="6398" b="0" i="0" u="none" strike="noStrike" cap="none">
                <a:solidFill>
                  <a:schemeClr val="accent1"/>
                </a:solidFill>
                <a:latin typeface="Lato Black"/>
                <a:ea typeface="Lato Black"/>
                <a:cs typeface="Lato Black"/>
                <a:sym typeface="Lato Black"/>
              </a:rPr>
              <a:t>Avoid Hyperthermia</a:t>
            </a:r>
            <a:endParaRPr sz="1400" b="0" i="0" u="none" strike="noStrike" cap="none">
              <a:solidFill>
                <a:srgbClr val="000000"/>
              </a:solidFill>
              <a:latin typeface="Arial"/>
              <a:ea typeface="Arial"/>
              <a:cs typeface="Arial"/>
              <a:sym typeface="Arial"/>
            </a:endParaRPr>
          </a:p>
        </p:txBody>
      </p:sp>
      <p:sp>
        <p:nvSpPr>
          <p:cNvPr id="381" name="Google Shape;381;p25"/>
          <p:cNvSpPr/>
          <p:nvPr/>
        </p:nvSpPr>
        <p:spPr>
          <a:xfrm>
            <a:off x="4307509" y="2518246"/>
            <a:ext cx="1704109" cy="1704109"/>
          </a:xfrm>
          <a:prstGeom prst="ellipse">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6000"/>
              <a:buFont typeface="Arial"/>
              <a:buNone/>
            </a:pPr>
            <a:r>
              <a:rPr lang="en-CA" sz="6000" b="1" i="0" u="none" strike="noStrike" cap="none">
                <a:solidFill>
                  <a:schemeClr val="lt1"/>
                </a:solidFill>
                <a:latin typeface="Lato Black"/>
                <a:ea typeface="Lato Black"/>
                <a:cs typeface="Lato Black"/>
                <a:sym typeface="Lato Black"/>
              </a:rPr>
              <a:t>2</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26"/>
          <p:cNvSpPr txBox="1">
            <a:spLocks noGrp="1"/>
          </p:cNvSpPr>
          <p:nvPr>
            <p:ph type="title"/>
          </p:nvPr>
        </p:nvSpPr>
        <p:spPr>
          <a:xfrm>
            <a:off x="2412099" y="607922"/>
            <a:ext cx="18113012" cy="79583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300"/>
              <a:buFont typeface="Lato Black"/>
              <a:buNone/>
            </a:pPr>
            <a:r>
              <a:rPr lang="en-CA"/>
              <a:t>Intraoperative Strategies</a:t>
            </a:r>
            <a:endParaRPr/>
          </a:p>
        </p:txBody>
      </p:sp>
      <p:sp>
        <p:nvSpPr>
          <p:cNvPr id="387" name="Google Shape;387;p26"/>
          <p:cNvSpPr/>
          <p:nvPr/>
        </p:nvSpPr>
        <p:spPr>
          <a:xfrm flipH="1">
            <a:off x="9897819" y="3370301"/>
            <a:ext cx="13523289" cy="8636147"/>
          </a:xfrm>
          <a:prstGeom prst="rect">
            <a:avLst/>
          </a:prstGeom>
          <a:noFill/>
          <a:ln>
            <a:noFill/>
          </a:ln>
        </p:spPr>
        <p:txBody>
          <a:bodyPr spcFirstLastPara="1" wrap="square" lIns="91425" tIns="45700" rIns="91425" bIns="45700" anchor="t" anchorCtr="0">
            <a:spAutoFit/>
          </a:bodyPr>
          <a:lstStyle/>
          <a:p>
            <a:pPr marL="457200" marR="0" lvl="0" indent="-457200" algn="l" rtl="0">
              <a:lnSpc>
                <a:spcPct val="150000"/>
              </a:lnSpc>
              <a:spcBef>
                <a:spcPts val="0"/>
              </a:spcBef>
              <a:spcAft>
                <a:spcPts val="0"/>
              </a:spcAft>
              <a:buClr>
                <a:srgbClr val="04A5DF"/>
              </a:buClr>
              <a:buSzPts val="6600"/>
              <a:buFont typeface="Noto Sans Symbols"/>
              <a:buChar char="✔"/>
            </a:pPr>
            <a:r>
              <a:rPr lang="en-CA" sz="4400" b="1" i="0" u="none" strike="noStrike" cap="none">
                <a:solidFill>
                  <a:schemeClr val="accent2"/>
                </a:solidFill>
                <a:latin typeface="Lato Black"/>
                <a:ea typeface="Lato Black"/>
                <a:cs typeface="Lato Black"/>
                <a:sym typeface="Lato Black"/>
              </a:rPr>
              <a:t>WHY? </a:t>
            </a:r>
            <a:r>
              <a:rPr lang="en-CA" sz="3199" b="1" i="0" u="none" strike="noStrike" cap="none">
                <a:solidFill>
                  <a:srgbClr val="000000"/>
                </a:solidFill>
                <a:latin typeface="Lato Black"/>
                <a:ea typeface="Lato Black"/>
                <a:cs typeface="Lato Black"/>
                <a:sym typeface="Lato Black"/>
              </a:rPr>
              <a:t>In 2 multicenter randomized clinical trials, sternotomy closure with rigid plate fixation resulted in significantly better sternal healing, fewer sternal complications, and no additional cost compared with wire cerclage at 6 months after surgery. Patient-reported outcome measures demonstrated significantly less pain, better upper-extremity function, and improved quality-of-life scores, with no difference in total 90-day cost. Rigid sternal fixation can be useful to improve or accelerate sternal healing and reduce mediastinal wound complications. </a:t>
            </a:r>
            <a:endParaRPr sz="1400" b="0" i="0" u="none" strike="noStrike" cap="none">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3199"/>
              <a:buFont typeface="Arial"/>
              <a:buNone/>
            </a:pPr>
            <a:endParaRPr sz="3199" b="1" i="0" u="none" strike="noStrike" cap="none">
              <a:solidFill>
                <a:srgbClr val="000000"/>
              </a:solidFill>
              <a:latin typeface="Lato Black"/>
              <a:ea typeface="Lato Black"/>
              <a:cs typeface="Lato Black"/>
              <a:sym typeface="Lato Black"/>
            </a:endParaRPr>
          </a:p>
          <a:p>
            <a:pPr marL="457200" marR="0" lvl="0" indent="-457200" algn="l" rtl="0">
              <a:lnSpc>
                <a:spcPct val="150000"/>
              </a:lnSpc>
              <a:spcBef>
                <a:spcPts val="0"/>
              </a:spcBef>
              <a:spcAft>
                <a:spcPts val="0"/>
              </a:spcAft>
              <a:buClr>
                <a:srgbClr val="04A5DF"/>
              </a:buClr>
              <a:buSzPts val="6600"/>
              <a:buFont typeface="Noto Sans Symbols"/>
              <a:buChar char="✔"/>
            </a:pPr>
            <a:r>
              <a:rPr lang="en-CA" sz="4400" b="1" i="0" u="none" strike="noStrike" cap="none">
                <a:solidFill>
                  <a:schemeClr val="accent2"/>
                </a:solidFill>
                <a:latin typeface="Lato Black"/>
                <a:ea typeface="Lato Black"/>
                <a:cs typeface="Lato Black"/>
                <a:sym typeface="Lato Black"/>
              </a:rPr>
              <a:t>HOW? </a:t>
            </a:r>
            <a:r>
              <a:rPr lang="en-CA" sz="3199" b="1" i="1" u="none" strike="noStrike" cap="none">
                <a:solidFill>
                  <a:srgbClr val="000000"/>
                </a:solidFill>
                <a:latin typeface="Lato Black"/>
                <a:ea typeface="Lato Black"/>
                <a:cs typeface="Lato Black"/>
                <a:sym typeface="Lato Black"/>
              </a:rPr>
              <a:t>Input intuitional specific orders/protocol/pathway/elements</a:t>
            </a:r>
            <a:endParaRPr sz="1400" b="0" i="0" u="none" strike="noStrike" cap="none">
              <a:solidFill>
                <a:srgbClr val="000000"/>
              </a:solidFill>
              <a:latin typeface="Arial"/>
              <a:ea typeface="Arial"/>
              <a:cs typeface="Arial"/>
              <a:sym typeface="Arial"/>
            </a:endParaRPr>
          </a:p>
        </p:txBody>
      </p:sp>
      <p:sp>
        <p:nvSpPr>
          <p:cNvPr id="388" name="Google Shape;388;p26"/>
          <p:cNvSpPr/>
          <p:nvPr/>
        </p:nvSpPr>
        <p:spPr>
          <a:xfrm>
            <a:off x="1843384" y="4527781"/>
            <a:ext cx="6632361" cy="206146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398"/>
              <a:buFont typeface="Arial"/>
              <a:buNone/>
            </a:pPr>
            <a:r>
              <a:rPr lang="en-CA" sz="6398" b="0" i="0" u="none" strike="noStrike" cap="none">
                <a:solidFill>
                  <a:schemeClr val="accent1"/>
                </a:solidFill>
                <a:latin typeface="Lato Black"/>
                <a:ea typeface="Lato Black"/>
                <a:cs typeface="Lato Black"/>
                <a:sym typeface="Lato Black"/>
              </a:rPr>
              <a:t>Rigid Sternal Fixation</a:t>
            </a:r>
            <a:endParaRPr sz="1400" b="0" i="0" u="none" strike="noStrike" cap="none">
              <a:solidFill>
                <a:srgbClr val="000000"/>
              </a:solidFill>
              <a:latin typeface="Arial"/>
              <a:ea typeface="Arial"/>
              <a:cs typeface="Arial"/>
              <a:sym typeface="Arial"/>
            </a:endParaRPr>
          </a:p>
        </p:txBody>
      </p:sp>
      <p:sp>
        <p:nvSpPr>
          <p:cNvPr id="389" name="Google Shape;389;p26"/>
          <p:cNvSpPr/>
          <p:nvPr/>
        </p:nvSpPr>
        <p:spPr>
          <a:xfrm>
            <a:off x="4307509" y="2518246"/>
            <a:ext cx="1704109" cy="1704109"/>
          </a:xfrm>
          <a:prstGeom prst="ellipse">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6000"/>
              <a:buFont typeface="Arial"/>
              <a:buNone/>
            </a:pPr>
            <a:r>
              <a:rPr lang="en-CA" sz="6000" b="1" i="0" u="none" strike="noStrike" cap="none">
                <a:solidFill>
                  <a:schemeClr val="lt1"/>
                </a:solidFill>
                <a:latin typeface="Lato Black"/>
                <a:ea typeface="Lato Black"/>
                <a:cs typeface="Lato Black"/>
                <a:sym typeface="Lato Black"/>
              </a:rPr>
              <a:t>3</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30"/>
          <p:cNvSpPr txBox="1">
            <a:spLocks noGrp="1"/>
          </p:cNvSpPr>
          <p:nvPr>
            <p:ph type="title"/>
          </p:nvPr>
        </p:nvSpPr>
        <p:spPr>
          <a:xfrm>
            <a:off x="2412099" y="607922"/>
            <a:ext cx="18113012" cy="79583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300"/>
              <a:buFont typeface="Lato Black"/>
              <a:buNone/>
            </a:pPr>
            <a:r>
              <a:rPr lang="en-CA"/>
              <a:t>Intraoperative Strategies</a:t>
            </a:r>
            <a:endParaRPr/>
          </a:p>
        </p:txBody>
      </p:sp>
      <p:sp>
        <p:nvSpPr>
          <p:cNvPr id="395" name="Google Shape;395;p30"/>
          <p:cNvSpPr/>
          <p:nvPr/>
        </p:nvSpPr>
        <p:spPr>
          <a:xfrm flipH="1">
            <a:off x="9897819" y="3370301"/>
            <a:ext cx="13523289" cy="7159204"/>
          </a:xfrm>
          <a:prstGeom prst="rect">
            <a:avLst/>
          </a:prstGeom>
          <a:noFill/>
          <a:ln>
            <a:noFill/>
          </a:ln>
        </p:spPr>
        <p:txBody>
          <a:bodyPr spcFirstLastPara="1" wrap="square" lIns="91425" tIns="45700" rIns="91425" bIns="45700" anchor="t" anchorCtr="0">
            <a:spAutoFit/>
          </a:bodyPr>
          <a:lstStyle/>
          <a:p>
            <a:pPr marL="457200" marR="0" lvl="0" indent="-457200" algn="l" rtl="0">
              <a:lnSpc>
                <a:spcPct val="150000"/>
              </a:lnSpc>
              <a:spcBef>
                <a:spcPts val="0"/>
              </a:spcBef>
              <a:spcAft>
                <a:spcPts val="0"/>
              </a:spcAft>
              <a:buClr>
                <a:srgbClr val="04A5DF"/>
              </a:buClr>
              <a:buSzPts val="6600"/>
              <a:buFont typeface="Noto Sans Symbols"/>
              <a:buChar char="✔"/>
            </a:pPr>
            <a:r>
              <a:rPr lang="en-CA" sz="4400" b="1" i="0" u="none" strike="noStrike" cap="none">
                <a:solidFill>
                  <a:schemeClr val="accent2"/>
                </a:solidFill>
                <a:latin typeface="Lato Black"/>
                <a:ea typeface="Lato Black"/>
                <a:cs typeface="Lato Black"/>
                <a:sym typeface="Lato Black"/>
              </a:rPr>
              <a:t>WHY? </a:t>
            </a:r>
            <a:r>
              <a:rPr lang="en-CA" sz="3199" b="1" i="0" u="none" strike="noStrike" cap="none">
                <a:solidFill>
                  <a:srgbClr val="000000"/>
                </a:solidFill>
                <a:latin typeface="Lato Black"/>
                <a:ea typeface="Lato Black"/>
                <a:cs typeface="Lato Black"/>
                <a:sym typeface="Lato Black"/>
              </a:rPr>
              <a:t>Multiple randomized clinical trials with diverse patient cohorts support intensive perioperative glucose control. Preoperative carbohydrate loading has resulted in reduced glucose levels after abdominal surgery and cardiac surgery. After cardiac surgery, hyperglycemia morbidity is multifactorial and attributed to glucose toxicity, increased oxidative stress, prothrombotic effects, and inflammation. </a:t>
            </a:r>
            <a:endParaRPr sz="1400" b="0" i="0" u="none" strike="noStrike" cap="none">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3199"/>
              <a:buFont typeface="Arial"/>
              <a:buNone/>
            </a:pPr>
            <a:endParaRPr sz="3199" b="1" i="0" u="none" strike="noStrike" cap="none">
              <a:solidFill>
                <a:srgbClr val="000000"/>
              </a:solidFill>
              <a:latin typeface="Lato Black"/>
              <a:ea typeface="Lato Black"/>
              <a:cs typeface="Lato Black"/>
              <a:sym typeface="Lato Black"/>
            </a:endParaRPr>
          </a:p>
          <a:p>
            <a:pPr marL="457200" marR="0" lvl="0" indent="-457200" algn="l" rtl="0">
              <a:lnSpc>
                <a:spcPct val="150000"/>
              </a:lnSpc>
              <a:spcBef>
                <a:spcPts val="0"/>
              </a:spcBef>
              <a:spcAft>
                <a:spcPts val="0"/>
              </a:spcAft>
              <a:buClr>
                <a:srgbClr val="04A5DF"/>
              </a:buClr>
              <a:buSzPts val="6600"/>
              <a:buFont typeface="Noto Sans Symbols"/>
              <a:buChar char="✔"/>
            </a:pPr>
            <a:r>
              <a:rPr lang="en-CA" sz="4400" b="1" i="0" u="none" strike="noStrike" cap="none">
                <a:solidFill>
                  <a:schemeClr val="accent2"/>
                </a:solidFill>
                <a:latin typeface="Lato Black"/>
                <a:ea typeface="Lato Black"/>
                <a:cs typeface="Lato Black"/>
                <a:sym typeface="Lato Black"/>
              </a:rPr>
              <a:t>HOW? </a:t>
            </a:r>
            <a:r>
              <a:rPr lang="en-CA" sz="3199" b="1" i="1" u="none" strike="noStrike" cap="none">
                <a:solidFill>
                  <a:srgbClr val="000000"/>
                </a:solidFill>
                <a:latin typeface="Lato Black"/>
                <a:ea typeface="Lato Black"/>
                <a:cs typeface="Lato Black"/>
                <a:sym typeface="Lato Black"/>
              </a:rPr>
              <a:t>Input intuitional specific orders/protocol/pathway/elements</a:t>
            </a:r>
            <a:endParaRPr sz="1400" b="0" i="0" u="none" strike="noStrike" cap="none">
              <a:solidFill>
                <a:srgbClr val="000000"/>
              </a:solidFill>
              <a:latin typeface="Arial"/>
              <a:ea typeface="Arial"/>
              <a:cs typeface="Arial"/>
              <a:sym typeface="Arial"/>
            </a:endParaRPr>
          </a:p>
        </p:txBody>
      </p:sp>
      <p:sp>
        <p:nvSpPr>
          <p:cNvPr id="396" name="Google Shape;396;p30"/>
          <p:cNvSpPr/>
          <p:nvPr/>
        </p:nvSpPr>
        <p:spPr>
          <a:xfrm>
            <a:off x="1843384" y="4527781"/>
            <a:ext cx="6632361" cy="40305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398"/>
              <a:buFont typeface="Arial"/>
              <a:buNone/>
            </a:pPr>
            <a:r>
              <a:rPr lang="en-CA" sz="6398" b="0" i="0" u="none" strike="noStrike" cap="none">
                <a:solidFill>
                  <a:schemeClr val="accent1"/>
                </a:solidFill>
                <a:latin typeface="Lato Black"/>
                <a:ea typeface="Lato Black"/>
                <a:cs typeface="Lato Black"/>
                <a:sym typeface="Lato Black"/>
              </a:rPr>
              <a:t>Perioperative Glycemic Control-Insulin Infusion</a:t>
            </a:r>
            <a:endParaRPr sz="1400" b="0" i="0" u="none" strike="noStrike" cap="none">
              <a:solidFill>
                <a:srgbClr val="000000"/>
              </a:solidFill>
              <a:latin typeface="Arial"/>
              <a:ea typeface="Arial"/>
              <a:cs typeface="Arial"/>
              <a:sym typeface="Arial"/>
            </a:endParaRPr>
          </a:p>
        </p:txBody>
      </p:sp>
      <p:sp>
        <p:nvSpPr>
          <p:cNvPr id="397" name="Google Shape;397;p30"/>
          <p:cNvSpPr/>
          <p:nvPr/>
        </p:nvSpPr>
        <p:spPr>
          <a:xfrm>
            <a:off x="4307509" y="2518246"/>
            <a:ext cx="1704109" cy="1704109"/>
          </a:xfrm>
          <a:prstGeom prst="ellipse">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6000"/>
              <a:buFont typeface="Arial"/>
              <a:buNone/>
            </a:pPr>
            <a:r>
              <a:rPr lang="en-CA" sz="6000" b="1" i="0" u="none" strike="noStrike" cap="none">
                <a:solidFill>
                  <a:schemeClr val="lt1"/>
                </a:solidFill>
                <a:latin typeface="Lato Black"/>
                <a:ea typeface="Lato Black"/>
                <a:cs typeface="Lato Black"/>
                <a:sym typeface="Lato Black"/>
              </a:rPr>
              <a:t>4</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pic>
        <p:nvPicPr>
          <p:cNvPr id="402" name="Google Shape;402;p32" descr="A hand holding a stethoscope&#10;&#10;Description automatically generated"/>
          <p:cNvPicPr preferRelativeResize="0"/>
          <p:nvPr/>
        </p:nvPicPr>
        <p:blipFill rotWithShape="1">
          <a:blip r:embed="rId3">
            <a:alphaModFix/>
          </a:blip>
          <a:srcRect/>
          <a:stretch/>
        </p:blipFill>
        <p:spPr>
          <a:xfrm>
            <a:off x="0" y="0"/>
            <a:ext cx="25966329" cy="13716000"/>
          </a:xfrm>
          <a:prstGeom prst="rect">
            <a:avLst/>
          </a:prstGeom>
          <a:noFill/>
          <a:ln>
            <a:noFill/>
          </a:ln>
        </p:spPr>
      </p:pic>
      <p:sp>
        <p:nvSpPr>
          <p:cNvPr id="403" name="Google Shape;403;p32"/>
          <p:cNvSpPr/>
          <p:nvPr/>
        </p:nvSpPr>
        <p:spPr>
          <a:xfrm>
            <a:off x="-2" y="0"/>
            <a:ext cx="10248902" cy="13716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04" name="Google Shape;404;p32"/>
          <p:cNvSpPr/>
          <p:nvPr/>
        </p:nvSpPr>
        <p:spPr>
          <a:xfrm rot="10800000" flipH="1">
            <a:off x="10969941" y="3658434"/>
            <a:ext cx="189957" cy="6399133"/>
          </a:xfrm>
          <a:prstGeom prst="rect">
            <a:avLst/>
          </a:prstGeom>
          <a:solidFill>
            <a:srgbClr val="1731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99"/>
              <a:buFont typeface="Arial"/>
              <a:buNone/>
            </a:pPr>
            <a:endParaRPr sz="2799" b="0" i="0" u="none" strike="noStrike" cap="none">
              <a:solidFill>
                <a:schemeClr val="lt1"/>
              </a:solidFill>
              <a:latin typeface="Arial"/>
              <a:ea typeface="Arial"/>
              <a:cs typeface="Arial"/>
              <a:sym typeface="Arial"/>
            </a:endParaRPr>
          </a:p>
        </p:txBody>
      </p:sp>
      <p:sp>
        <p:nvSpPr>
          <p:cNvPr id="405" name="Google Shape;405;p32"/>
          <p:cNvSpPr/>
          <p:nvPr/>
        </p:nvSpPr>
        <p:spPr>
          <a:xfrm>
            <a:off x="-2" y="3658434"/>
            <a:ext cx="10969943" cy="6399133"/>
          </a:xfrm>
          <a:prstGeom prst="rect">
            <a:avLst/>
          </a:prstGeom>
          <a:solidFill>
            <a:srgbClr val="20428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99"/>
              <a:buFont typeface="Arial"/>
              <a:buNone/>
            </a:pPr>
            <a:endParaRPr sz="2799" b="0" i="0" u="none" strike="noStrike" cap="none">
              <a:solidFill>
                <a:schemeClr val="lt1"/>
              </a:solidFill>
              <a:latin typeface="Arial"/>
              <a:ea typeface="Arial"/>
              <a:cs typeface="Arial"/>
              <a:sym typeface="Arial"/>
            </a:endParaRPr>
          </a:p>
        </p:txBody>
      </p:sp>
      <p:sp>
        <p:nvSpPr>
          <p:cNvPr id="406" name="Google Shape;406;p32"/>
          <p:cNvSpPr txBox="1"/>
          <p:nvPr/>
        </p:nvSpPr>
        <p:spPr>
          <a:xfrm>
            <a:off x="2620715" y="5733110"/>
            <a:ext cx="7930882" cy="230768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7198"/>
              <a:buFont typeface="Arial"/>
              <a:buNone/>
            </a:pPr>
            <a:r>
              <a:rPr lang="en-CA" sz="7198" b="0" i="0" u="none" strike="noStrike" cap="none">
                <a:solidFill>
                  <a:schemeClr val="lt1"/>
                </a:solidFill>
                <a:latin typeface="Lato Black"/>
                <a:ea typeface="Lato Black"/>
                <a:cs typeface="Lato Black"/>
                <a:sym typeface="Lato Black"/>
              </a:rPr>
              <a:t>Postoperative Strategies</a:t>
            </a:r>
            <a:endParaRPr sz="1400" b="0" i="0" u="none" strike="noStrike" cap="none">
              <a:solidFill>
                <a:srgbClr val="000000"/>
              </a:solidFill>
              <a:latin typeface="Arial"/>
              <a:ea typeface="Arial"/>
              <a:cs typeface="Arial"/>
              <a:sym typeface="Arial"/>
            </a:endParaRPr>
          </a:p>
        </p:txBody>
      </p:sp>
      <p:sp>
        <p:nvSpPr>
          <p:cNvPr id="407" name="Google Shape;407;p32"/>
          <p:cNvSpPr/>
          <p:nvPr/>
        </p:nvSpPr>
        <p:spPr>
          <a:xfrm>
            <a:off x="0" y="4635798"/>
            <a:ext cx="2105245" cy="4193994"/>
          </a:xfrm>
          <a:custGeom>
            <a:avLst/>
            <a:gdLst/>
            <a:ahLst/>
            <a:cxnLst/>
            <a:rect l="l" t="t" r="r" b="b"/>
            <a:pathLst>
              <a:path w="2105245" h="4193994" extrusionOk="0">
                <a:moveTo>
                  <a:pt x="0" y="21265"/>
                </a:moveTo>
                <a:cubicBezTo>
                  <a:pt x="694660" y="21265"/>
                  <a:pt x="12404" y="14288"/>
                  <a:pt x="21264" y="0"/>
                </a:cubicBezTo>
                <a:cubicBezTo>
                  <a:pt x="1172215" y="0"/>
                  <a:pt x="2105245" y="933030"/>
                  <a:pt x="2105245" y="2083981"/>
                </a:cubicBezTo>
                <a:cubicBezTo>
                  <a:pt x="2105245" y="3234932"/>
                  <a:pt x="1172215" y="4167962"/>
                  <a:pt x="21264" y="4167962"/>
                </a:cubicBezTo>
                <a:cubicBezTo>
                  <a:pt x="14176" y="4224669"/>
                  <a:pt x="26137" y="4171839"/>
                  <a:pt x="4762" y="4166633"/>
                </a:cubicBezTo>
                <a:cubicBezTo>
                  <a:pt x="3175" y="2784844"/>
                  <a:pt x="1587" y="1403054"/>
                  <a:pt x="0" y="2126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g1b2eb0684f9_0_21"/>
          <p:cNvSpPr txBox="1">
            <a:spLocks noGrp="1"/>
          </p:cNvSpPr>
          <p:nvPr>
            <p:ph type="title" idx="4294967295"/>
          </p:nvPr>
        </p:nvSpPr>
        <p:spPr>
          <a:xfrm>
            <a:off x="0" y="608013"/>
            <a:ext cx="15809913" cy="795337"/>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97295"/>
              <a:buFont typeface="Lato Black"/>
              <a:buNone/>
            </a:pPr>
            <a:r>
              <a:rPr lang="en-CA"/>
              <a:t>Opportunity Strategy Market </a:t>
            </a:r>
            <a:endParaRPr/>
          </a:p>
        </p:txBody>
      </p:sp>
      <p:sp>
        <p:nvSpPr>
          <p:cNvPr id="107" name="Google Shape;107;g1b2eb0684f9_0_21"/>
          <p:cNvSpPr txBox="1"/>
          <p:nvPr/>
        </p:nvSpPr>
        <p:spPr>
          <a:xfrm>
            <a:off x="13402279" y="1321203"/>
            <a:ext cx="9317044" cy="181562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599"/>
              <a:buFont typeface="Arial"/>
              <a:buNone/>
            </a:pPr>
            <a:r>
              <a:rPr lang="en-CA" sz="5599" b="0" i="0" u="none" strike="noStrike" cap="none">
                <a:solidFill>
                  <a:schemeClr val="lt1"/>
                </a:solidFill>
                <a:latin typeface="Lato Black"/>
                <a:ea typeface="Lato Black"/>
                <a:cs typeface="Lato Black"/>
                <a:sym typeface="Lato Black"/>
              </a:rPr>
              <a:t>Standardized Care Improves Patient Safety</a:t>
            </a:r>
            <a:endParaRPr sz="1400" b="0" i="0" u="none" strike="noStrike" cap="none">
              <a:solidFill>
                <a:srgbClr val="000000"/>
              </a:solidFill>
              <a:latin typeface="Arial"/>
              <a:ea typeface="Arial"/>
              <a:cs typeface="Arial"/>
              <a:sym typeface="Arial"/>
            </a:endParaRPr>
          </a:p>
        </p:txBody>
      </p:sp>
      <p:pic>
        <p:nvPicPr>
          <p:cNvPr id="108" name="Google Shape;108;g1b2eb0684f9_0_21"/>
          <p:cNvPicPr preferRelativeResize="0">
            <a:picLocks noGrp="1"/>
          </p:cNvPicPr>
          <p:nvPr>
            <p:ph type="pic" idx="2"/>
          </p:nvPr>
        </p:nvPicPr>
        <p:blipFill rotWithShape="1">
          <a:blip r:embed="rId3">
            <a:alphaModFix/>
          </a:blip>
          <a:srcRect l="5069" r="5068"/>
          <a:stretch/>
        </p:blipFill>
        <p:spPr>
          <a:xfrm>
            <a:off x="0" y="0"/>
            <a:ext cx="11426825" cy="12715875"/>
          </a:xfrm>
          <a:prstGeom prst="rect">
            <a:avLst/>
          </a:prstGeom>
          <a:noFill/>
          <a:ln>
            <a:noFill/>
          </a:ln>
        </p:spPr>
      </p:pic>
      <p:pic>
        <p:nvPicPr>
          <p:cNvPr id="109" name="Google Shape;109;g1b2eb0684f9_0_21"/>
          <p:cNvPicPr preferRelativeResize="0"/>
          <p:nvPr/>
        </p:nvPicPr>
        <p:blipFill rotWithShape="1">
          <a:blip r:embed="rId4">
            <a:alphaModFix/>
          </a:blip>
          <a:srcRect/>
          <a:stretch/>
        </p:blipFill>
        <p:spPr>
          <a:xfrm>
            <a:off x="13402279" y="11734756"/>
            <a:ext cx="4993057" cy="640135"/>
          </a:xfrm>
          <a:prstGeom prst="rect">
            <a:avLst/>
          </a:prstGeom>
          <a:noFill/>
          <a:ln>
            <a:noFill/>
          </a:ln>
        </p:spPr>
      </p:pic>
      <p:sp>
        <p:nvSpPr>
          <p:cNvPr id="110" name="Google Shape;110;g1b2eb0684f9_0_21"/>
          <p:cNvSpPr/>
          <p:nvPr/>
        </p:nvSpPr>
        <p:spPr>
          <a:xfrm flipH="1">
            <a:off x="12950827" y="3968312"/>
            <a:ext cx="8715144" cy="7817484"/>
          </a:xfrm>
          <a:prstGeom prst="rect">
            <a:avLst/>
          </a:prstGeom>
          <a:noFill/>
          <a:ln>
            <a:noFill/>
          </a:ln>
        </p:spPr>
        <p:txBody>
          <a:bodyPr spcFirstLastPara="1" wrap="square" lIns="91425" tIns="45700" rIns="91425" bIns="45700" anchor="t" anchorCtr="0">
            <a:spAutoFit/>
          </a:bodyPr>
          <a:lstStyle/>
          <a:p>
            <a:pPr marL="457200" marR="0" lvl="0" indent="-457200" algn="l" rtl="0">
              <a:lnSpc>
                <a:spcPct val="150000"/>
              </a:lnSpc>
              <a:spcBef>
                <a:spcPts val="0"/>
              </a:spcBef>
              <a:spcAft>
                <a:spcPts val="0"/>
              </a:spcAft>
              <a:buClr>
                <a:schemeClr val="lt1"/>
              </a:buClr>
              <a:buSzPts val="4200"/>
              <a:buFont typeface="Arial"/>
              <a:buChar char="•"/>
            </a:pPr>
            <a:r>
              <a:rPr lang="en-CA" sz="2800" b="1" i="0" u="none" strike="noStrike" cap="none" dirty="0">
                <a:solidFill>
                  <a:schemeClr val="lt1"/>
                </a:solidFill>
                <a:latin typeface="Lato"/>
                <a:ea typeface="Lato"/>
                <a:cs typeface="Lato"/>
                <a:sym typeface="Lato"/>
              </a:rPr>
              <a:t>Patient safety is a global public health challenge. </a:t>
            </a:r>
            <a:endParaRPr sz="1400" b="0" i="0" u="none" strike="noStrike" cap="none" dirty="0">
              <a:solidFill>
                <a:srgbClr val="000000"/>
              </a:solidFill>
              <a:latin typeface="Arial"/>
              <a:ea typeface="Arial"/>
              <a:cs typeface="Arial"/>
              <a:sym typeface="Arial"/>
            </a:endParaRPr>
          </a:p>
          <a:p>
            <a:pPr marL="457200" marR="0" lvl="0" indent="-190500" algn="l" rtl="0">
              <a:lnSpc>
                <a:spcPct val="150000"/>
              </a:lnSpc>
              <a:spcBef>
                <a:spcPts val="1200"/>
              </a:spcBef>
              <a:spcAft>
                <a:spcPts val="0"/>
              </a:spcAft>
              <a:buClr>
                <a:schemeClr val="lt1"/>
              </a:buClr>
              <a:buSzPts val="4200"/>
              <a:buFont typeface="Arial"/>
              <a:buNone/>
            </a:pPr>
            <a:endParaRPr sz="2800" b="1" i="0" u="none" strike="noStrike" cap="none" dirty="0">
              <a:solidFill>
                <a:schemeClr val="lt1"/>
              </a:solidFill>
              <a:latin typeface="Lato"/>
              <a:ea typeface="Lato"/>
              <a:cs typeface="Lato"/>
              <a:sym typeface="Lato"/>
            </a:endParaRPr>
          </a:p>
          <a:p>
            <a:pPr marL="457200" marR="0" lvl="0" indent="-457200" algn="l" rtl="0">
              <a:lnSpc>
                <a:spcPct val="150000"/>
              </a:lnSpc>
              <a:spcBef>
                <a:spcPts val="1200"/>
              </a:spcBef>
              <a:spcAft>
                <a:spcPts val="0"/>
              </a:spcAft>
              <a:buClr>
                <a:schemeClr val="lt1"/>
              </a:buClr>
              <a:buSzPts val="4200"/>
              <a:buFont typeface="Arial"/>
              <a:buChar char="•"/>
            </a:pPr>
            <a:r>
              <a:rPr lang="en-CA" sz="2800" b="1" i="0" u="none" strike="noStrike" cap="none" dirty="0">
                <a:solidFill>
                  <a:schemeClr val="lt1"/>
                </a:solidFill>
                <a:latin typeface="Lato"/>
                <a:ea typeface="Lato"/>
                <a:cs typeface="Lato"/>
                <a:sym typeface="Lato"/>
              </a:rPr>
              <a:t>There is a 1 in a million chance of a person being harmed while traveling by plane. In comparison, there is a 1 in 300 chance of a patient being harmed when receiving healthcare.</a:t>
            </a:r>
            <a:endParaRPr sz="1400" b="0" i="0" u="none" strike="noStrike" cap="none" dirty="0">
              <a:solidFill>
                <a:srgbClr val="000000"/>
              </a:solidFill>
              <a:latin typeface="Arial"/>
              <a:ea typeface="Arial"/>
              <a:cs typeface="Arial"/>
              <a:sym typeface="Arial"/>
            </a:endParaRPr>
          </a:p>
          <a:p>
            <a:pPr marL="457200" marR="0" lvl="0" indent="-190500" algn="l" rtl="0">
              <a:lnSpc>
                <a:spcPct val="150000"/>
              </a:lnSpc>
              <a:spcBef>
                <a:spcPts val="1200"/>
              </a:spcBef>
              <a:spcAft>
                <a:spcPts val="0"/>
              </a:spcAft>
              <a:buClr>
                <a:schemeClr val="lt1"/>
              </a:buClr>
              <a:buSzPts val="4200"/>
              <a:buFont typeface="Arial"/>
              <a:buNone/>
            </a:pPr>
            <a:endParaRPr sz="2800" b="1" i="0" u="none" strike="noStrike" cap="none" dirty="0">
              <a:solidFill>
                <a:schemeClr val="lt1"/>
              </a:solidFill>
              <a:latin typeface="Lato"/>
              <a:ea typeface="Lato"/>
              <a:cs typeface="Lato"/>
              <a:sym typeface="Lato"/>
            </a:endParaRPr>
          </a:p>
          <a:p>
            <a:pPr marL="457200" marR="0" lvl="0" indent="-457200" algn="l" rtl="0">
              <a:lnSpc>
                <a:spcPct val="150000"/>
              </a:lnSpc>
              <a:spcBef>
                <a:spcPts val="1200"/>
              </a:spcBef>
              <a:spcAft>
                <a:spcPts val="0"/>
              </a:spcAft>
              <a:buClr>
                <a:schemeClr val="lt1"/>
              </a:buClr>
              <a:buSzPts val="4200"/>
              <a:buFont typeface="Arial"/>
              <a:buChar char="•"/>
            </a:pPr>
            <a:r>
              <a:rPr lang="en-CA" sz="2800" b="1" i="0" u="none" strike="noStrike" cap="none" dirty="0">
                <a:solidFill>
                  <a:schemeClr val="lt1"/>
                </a:solidFill>
                <a:latin typeface="Lato"/>
                <a:ea typeface="Lato"/>
                <a:cs typeface="Lato"/>
                <a:sym typeface="Lato"/>
              </a:rPr>
              <a:t>Industries with a perceived higher risk, such as the aviation and nuclear industries, have a much better safety record than healthcare. </a:t>
            </a:r>
            <a:endParaRPr sz="1400" b="0" i="0" u="none" strike="noStrike" cap="none" dirty="0">
              <a:solidFill>
                <a:srgbClr val="000000"/>
              </a:solidFill>
              <a:latin typeface="Arial"/>
              <a:ea typeface="Arial"/>
              <a:cs typeface="Arial"/>
              <a:sym typeface="Arial"/>
            </a:endParaRPr>
          </a:p>
          <a:p>
            <a:pPr marL="457200" marR="0" lvl="0" indent="-190500" algn="l" rtl="0">
              <a:lnSpc>
                <a:spcPct val="150000"/>
              </a:lnSpc>
              <a:spcBef>
                <a:spcPts val="0"/>
              </a:spcBef>
              <a:spcAft>
                <a:spcPts val="0"/>
              </a:spcAft>
              <a:buClr>
                <a:srgbClr val="04A5DF"/>
              </a:buClr>
              <a:buSzPts val="4200"/>
              <a:buFont typeface="Noto Sans Symbols"/>
              <a:buNone/>
            </a:pPr>
            <a:endParaRPr sz="2800" b="1" i="0" u="none" strike="noStrike" cap="none" dirty="0">
              <a:solidFill>
                <a:schemeClr val="lt1"/>
              </a:solidFill>
              <a:latin typeface="Lato"/>
              <a:ea typeface="Lato"/>
              <a:cs typeface="Lato"/>
              <a:sym typeface="Lato"/>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33"/>
          <p:cNvSpPr txBox="1">
            <a:spLocks noGrp="1"/>
          </p:cNvSpPr>
          <p:nvPr>
            <p:ph type="title"/>
          </p:nvPr>
        </p:nvSpPr>
        <p:spPr>
          <a:xfrm>
            <a:off x="2412099" y="607922"/>
            <a:ext cx="18113012" cy="79583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300"/>
              <a:buFont typeface="Lato Black"/>
              <a:buNone/>
            </a:pPr>
            <a:r>
              <a:rPr lang="en-CA"/>
              <a:t>Postoperative Strategies</a:t>
            </a:r>
            <a:endParaRPr/>
          </a:p>
        </p:txBody>
      </p:sp>
      <p:sp>
        <p:nvSpPr>
          <p:cNvPr id="413" name="Google Shape;413;p33"/>
          <p:cNvSpPr/>
          <p:nvPr/>
        </p:nvSpPr>
        <p:spPr>
          <a:xfrm flipH="1">
            <a:off x="5915553" y="2107070"/>
            <a:ext cx="13786188" cy="1014983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3199"/>
              <a:buFont typeface="Arial"/>
              <a:buNone/>
            </a:pPr>
            <a:r>
              <a:rPr lang="en-CA" sz="3199" b="1" i="0" u="none" strike="noStrike" cap="none" dirty="0">
                <a:solidFill>
                  <a:srgbClr val="000000"/>
                </a:solidFill>
                <a:latin typeface="Lato Black"/>
                <a:ea typeface="Lato Black"/>
                <a:cs typeface="Lato Black"/>
                <a:sym typeface="Lato Black"/>
              </a:rPr>
              <a:t>Glycemic Control-Insulin Infusion</a:t>
            </a:r>
            <a:endParaRPr sz="1400" b="0" i="0" u="none" strike="noStrike" cap="none" dirty="0">
              <a:solidFill>
                <a:srgbClr val="000000"/>
              </a:solidFill>
              <a:latin typeface="Arial"/>
              <a:ea typeface="Arial"/>
              <a:cs typeface="Arial"/>
              <a:sym typeface="Arial"/>
            </a:endParaRPr>
          </a:p>
          <a:p>
            <a:pPr marL="0" marR="0" lvl="0" indent="0" algn="l" rtl="0">
              <a:lnSpc>
                <a:spcPct val="150000"/>
              </a:lnSpc>
              <a:spcBef>
                <a:spcPts val="2300"/>
              </a:spcBef>
              <a:spcAft>
                <a:spcPts val="0"/>
              </a:spcAft>
              <a:buClr>
                <a:srgbClr val="000000"/>
              </a:buClr>
              <a:buSzPts val="3199"/>
              <a:buFont typeface="Arial"/>
              <a:buNone/>
            </a:pPr>
            <a:r>
              <a:rPr lang="en-CA" sz="3199" b="1" i="0" u="none" strike="noStrike" cap="none" dirty="0">
                <a:solidFill>
                  <a:srgbClr val="000000"/>
                </a:solidFill>
                <a:latin typeface="Lato Black"/>
                <a:ea typeface="Lato Black"/>
                <a:cs typeface="Lato Black"/>
                <a:sym typeface="Lato Black"/>
              </a:rPr>
              <a:t>Multimodal Pain Management</a:t>
            </a:r>
            <a:endParaRPr sz="1400" b="0" i="0" u="none" strike="noStrike" cap="none" dirty="0">
              <a:solidFill>
                <a:srgbClr val="000000"/>
              </a:solidFill>
              <a:latin typeface="Arial"/>
              <a:ea typeface="Arial"/>
              <a:cs typeface="Arial"/>
              <a:sym typeface="Arial"/>
            </a:endParaRPr>
          </a:p>
          <a:p>
            <a:pPr marL="0" marR="0" lvl="0" indent="0" algn="l" rtl="0">
              <a:lnSpc>
                <a:spcPct val="150000"/>
              </a:lnSpc>
              <a:spcBef>
                <a:spcPts val="2300"/>
              </a:spcBef>
              <a:spcAft>
                <a:spcPts val="0"/>
              </a:spcAft>
              <a:buClr>
                <a:srgbClr val="000000"/>
              </a:buClr>
              <a:buSzPts val="3199"/>
              <a:buFont typeface="Arial"/>
              <a:buNone/>
            </a:pPr>
            <a:r>
              <a:rPr lang="en-CA" sz="3199" b="1" i="0" u="none" strike="noStrike" cap="none" dirty="0">
                <a:solidFill>
                  <a:srgbClr val="000000"/>
                </a:solidFill>
                <a:latin typeface="Lato Black"/>
                <a:ea typeface="Lato Black"/>
                <a:cs typeface="Lato Black"/>
                <a:sym typeface="Lato Black"/>
              </a:rPr>
              <a:t>Postoperative Systematic Delirium Screening</a:t>
            </a:r>
            <a:endParaRPr sz="1400" b="0" i="0" u="none" strike="noStrike" cap="none" dirty="0">
              <a:solidFill>
                <a:srgbClr val="000000"/>
              </a:solidFill>
              <a:latin typeface="Arial"/>
              <a:ea typeface="Arial"/>
              <a:cs typeface="Arial"/>
              <a:sym typeface="Arial"/>
            </a:endParaRPr>
          </a:p>
          <a:p>
            <a:pPr marL="0" marR="0" lvl="0" indent="0" algn="l" rtl="0">
              <a:lnSpc>
                <a:spcPct val="150000"/>
              </a:lnSpc>
              <a:spcBef>
                <a:spcPts val="2300"/>
              </a:spcBef>
              <a:spcAft>
                <a:spcPts val="0"/>
              </a:spcAft>
              <a:buClr>
                <a:srgbClr val="000000"/>
              </a:buClr>
              <a:buSzPts val="3199"/>
              <a:buFont typeface="Arial"/>
              <a:buNone/>
            </a:pPr>
            <a:r>
              <a:rPr lang="en-CA" sz="3199" b="1" i="0" u="none" strike="noStrike" cap="none" dirty="0">
                <a:solidFill>
                  <a:srgbClr val="000000"/>
                </a:solidFill>
                <a:latin typeface="Lato Black"/>
                <a:ea typeface="Lato Black"/>
                <a:cs typeface="Lato Black"/>
                <a:sym typeface="Lato Black"/>
              </a:rPr>
              <a:t>Avoid Persistent Hypothermia</a:t>
            </a:r>
            <a:endParaRPr sz="1400" b="0" i="0" u="none" strike="noStrike" cap="none" dirty="0">
              <a:solidFill>
                <a:srgbClr val="000000"/>
              </a:solidFill>
              <a:latin typeface="Arial"/>
              <a:ea typeface="Arial"/>
              <a:cs typeface="Arial"/>
              <a:sym typeface="Arial"/>
            </a:endParaRPr>
          </a:p>
          <a:p>
            <a:pPr marL="0" marR="0" lvl="0" indent="0" algn="l" rtl="0">
              <a:lnSpc>
                <a:spcPct val="150000"/>
              </a:lnSpc>
              <a:spcBef>
                <a:spcPts val="2300"/>
              </a:spcBef>
              <a:spcAft>
                <a:spcPts val="0"/>
              </a:spcAft>
              <a:buClr>
                <a:srgbClr val="000000"/>
              </a:buClr>
              <a:buSzPts val="3199"/>
              <a:buFont typeface="Arial"/>
              <a:buNone/>
            </a:pPr>
            <a:r>
              <a:rPr lang="en-CA" sz="3199" b="1" i="0" u="none" strike="noStrike" cap="none" dirty="0">
                <a:solidFill>
                  <a:srgbClr val="000000"/>
                </a:solidFill>
                <a:latin typeface="Lato Black"/>
                <a:ea typeface="Lato Black"/>
                <a:cs typeface="Lato Black"/>
                <a:sym typeface="Lato Black"/>
              </a:rPr>
              <a:t>Maintain Chest Tube Patency</a:t>
            </a:r>
            <a:endParaRPr sz="1400" b="0" i="0" u="none" strike="noStrike" cap="none" dirty="0">
              <a:solidFill>
                <a:srgbClr val="000000"/>
              </a:solidFill>
              <a:latin typeface="Arial"/>
              <a:ea typeface="Arial"/>
              <a:cs typeface="Arial"/>
              <a:sym typeface="Arial"/>
            </a:endParaRPr>
          </a:p>
          <a:p>
            <a:pPr marL="0" marR="0" lvl="0" indent="0" algn="l" rtl="0">
              <a:lnSpc>
                <a:spcPct val="150000"/>
              </a:lnSpc>
              <a:spcBef>
                <a:spcPts val="2300"/>
              </a:spcBef>
              <a:spcAft>
                <a:spcPts val="0"/>
              </a:spcAft>
              <a:buClr>
                <a:srgbClr val="000000"/>
              </a:buClr>
              <a:buSzPts val="3199"/>
              <a:buFont typeface="Arial"/>
              <a:buNone/>
            </a:pPr>
            <a:r>
              <a:rPr lang="en-CA" sz="3199" b="1" i="0" u="none" strike="noStrike" cap="none" dirty="0">
                <a:solidFill>
                  <a:srgbClr val="000000"/>
                </a:solidFill>
                <a:latin typeface="Lato Black"/>
                <a:ea typeface="Lato Black"/>
                <a:cs typeface="Lato Black"/>
                <a:sym typeface="Lato Black"/>
              </a:rPr>
              <a:t>Chemical Thromboprophylaxis</a:t>
            </a:r>
            <a:endParaRPr sz="1400" b="0" i="0" u="none" strike="noStrike" cap="none" dirty="0">
              <a:solidFill>
                <a:srgbClr val="000000"/>
              </a:solidFill>
              <a:latin typeface="Arial"/>
              <a:ea typeface="Arial"/>
              <a:cs typeface="Arial"/>
              <a:sym typeface="Arial"/>
            </a:endParaRPr>
          </a:p>
          <a:p>
            <a:pPr marL="0" marR="0" lvl="0" indent="0" algn="l" rtl="0">
              <a:lnSpc>
                <a:spcPct val="150000"/>
              </a:lnSpc>
              <a:spcBef>
                <a:spcPts val="2300"/>
              </a:spcBef>
              <a:spcAft>
                <a:spcPts val="0"/>
              </a:spcAft>
              <a:buClr>
                <a:srgbClr val="000000"/>
              </a:buClr>
              <a:buSzPts val="3199"/>
              <a:buFont typeface="Arial"/>
              <a:buNone/>
            </a:pPr>
            <a:r>
              <a:rPr lang="en-CA" sz="3199" b="1" i="0" u="none" strike="noStrike" cap="none" dirty="0">
                <a:solidFill>
                  <a:srgbClr val="000000"/>
                </a:solidFill>
                <a:latin typeface="Lato Black"/>
                <a:ea typeface="Lato Black"/>
                <a:cs typeface="Lato Black"/>
                <a:sym typeface="Lato Black"/>
              </a:rPr>
              <a:t>Early </a:t>
            </a:r>
            <a:r>
              <a:rPr lang="en-CA" sz="3199" b="1" i="0" u="none" strike="noStrike" cap="none" dirty="0" err="1">
                <a:solidFill>
                  <a:srgbClr val="000000"/>
                </a:solidFill>
                <a:latin typeface="Lato Black"/>
                <a:ea typeface="Lato Black"/>
                <a:cs typeface="Lato Black"/>
                <a:sym typeface="Lato Black"/>
              </a:rPr>
              <a:t>Extubation</a:t>
            </a:r>
            <a:r>
              <a:rPr lang="en-CA" sz="3199" b="1" i="0" u="none" strike="noStrike" cap="none" dirty="0">
                <a:solidFill>
                  <a:srgbClr val="000000"/>
                </a:solidFill>
                <a:latin typeface="Lato Black"/>
                <a:ea typeface="Lato Black"/>
                <a:cs typeface="Lato Black"/>
                <a:sym typeface="Lato Black"/>
              </a:rPr>
              <a:t> Strategies</a:t>
            </a:r>
            <a:endParaRPr sz="1400" b="0" i="0" u="none" strike="noStrike" cap="none" dirty="0">
              <a:solidFill>
                <a:srgbClr val="000000"/>
              </a:solidFill>
              <a:latin typeface="Arial"/>
              <a:ea typeface="Arial"/>
              <a:cs typeface="Arial"/>
              <a:sym typeface="Arial"/>
            </a:endParaRPr>
          </a:p>
          <a:p>
            <a:pPr marL="0" marR="0" lvl="0" indent="0" algn="l" rtl="0">
              <a:lnSpc>
                <a:spcPct val="150000"/>
              </a:lnSpc>
              <a:spcBef>
                <a:spcPts val="2300"/>
              </a:spcBef>
              <a:spcAft>
                <a:spcPts val="0"/>
              </a:spcAft>
              <a:buClr>
                <a:srgbClr val="000000"/>
              </a:buClr>
              <a:buSzPts val="3199"/>
              <a:buFont typeface="Arial"/>
              <a:buNone/>
            </a:pPr>
            <a:r>
              <a:rPr lang="en-CA" sz="3199" b="1" i="0" u="none" strike="noStrike" cap="none" dirty="0">
                <a:solidFill>
                  <a:srgbClr val="000000"/>
                </a:solidFill>
                <a:latin typeface="Lato Black"/>
                <a:ea typeface="Lato Black"/>
                <a:cs typeface="Lato Black"/>
                <a:sym typeface="Lato Black"/>
              </a:rPr>
              <a:t>Screen for Kidney Stress and Acute Kidney Injury</a:t>
            </a:r>
            <a:endParaRPr sz="1400" b="0" i="0" u="none" strike="noStrike" cap="none" dirty="0">
              <a:solidFill>
                <a:srgbClr val="000000"/>
              </a:solidFill>
              <a:latin typeface="Arial"/>
              <a:ea typeface="Arial"/>
              <a:cs typeface="Arial"/>
              <a:sym typeface="Arial"/>
            </a:endParaRPr>
          </a:p>
          <a:p>
            <a:pPr marL="0" marR="0" lvl="0" indent="0" algn="l" rtl="0">
              <a:lnSpc>
                <a:spcPct val="150000"/>
              </a:lnSpc>
              <a:spcBef>
                <a:spcPts val="2300"/>
              </a:spcBef>
              <a:spcAft>
                <a:spcPts val="0"/>
              </a:spcAft>
              <a:buClr>
                <a:srgbClr val="000000"/>
              </a:buClr>
              <a:buSzPts val="3199"/>
              <a:buFont typeface="Arial"/>
              <a:buNone/>
            </a:pPr>
            <a:r>
              <a:rPr lang="en-CA" sz="3199" b="1" i="0" u="none" strike="noStrike" cap="none" dirty="0">
                <a:solidFill>
                  <a:srgbClr val="000000"/>
                </a:solidFill>
                <a:latin typeface="Lato Black"/>
                <a:ea typeface="Lato Black"/>
                <a:cs typeface="Lato Black"/>
                <a:sym typeface="Lato Black"/>
              </a:rPr>
              <a:t>Goal-Directed Therapy</a:t>
            </a:r>
            <a:endParaRPr sz="1400" b="0" i="0" u="none" strike="noStrike" cap="none" dirty="0">
              <a:solidFill>
                <a:srgbClr val="000000"/>
              </a:solidFill>
              <a:latin typeface="Arial"/>
              <a:ea typeface="Arial"/>
              <a:cs typeface="Arial"/>
              <a:sym typeface="Arial"/>
            </a:endParaRPr>
          </a:p>
          <a:p>
            <a:pPr marL="0" marR="0" lvl="0" indent="0" algn="l" rtl="0">
              <a:lnSpc>
                <a:spcPct val="150000"/>
              </a:lnSpc>
              <a:spcBef>
                <a:spcPts val="2300"/>
              </a:spcBef>
              <a:spcAft>
                <a:spcPts val="0"/>
              </a:spcAft>
              <a:buClr>
                <a:srgbClr val="000000"/>
              </a:buClr>
              <a:buSzPts val="3199"/>
              <a:buFont typeface="Arial"/>
              <a:buNone/>
            </a:pPr>
            <a:r>
              <a:rPr lang="en-CA" sz="3199" b="1" i="0" u="none" strike="noStrike" cap="none" dirty="0">
                <a:solidFill>
                  <a:srgbClr val="000000"/>
                </a:solidFill>
                <a:latin typeface="Lato Black"/>
                <a:ea typeface="Lato Black"/>
                <a:cs typeface="Lato Black"/>
                <a:sym typeface="Lato Black"/>
              </a:rPr>
              <a:t>Early Mobility and Feeding</a:t>
            </a:r>
            <a:endParaRPr sz="1400" b="0" i="0" u="none" strike="noStrike" cap="none" dirty="0">
              <a:solidFill>
                <a:srgbClr val="000000"/>
              </a:solidFill>
              <a:latin typeface="Arial"/>
              <a:ea typeface="Arial"/>
              <a:cs typeface="Arial"/>
              <a:sym typeface="Arial"/>
            </a:endParaRPr>
          </a:p>
        </p:txBody>
      </p:sp>
      <p:sp>
        <p:nvSpPr>
          <p:cNvPr id="414" name="Google Shape;414;p33"/>
          <p:cNvSpPr/>
          <p:nvPr/>
        </p:nvSpPr>
        <p:spPr>
          <a:xfrm>
            <a:off x="4675909" y="2189817"/>
            <a:ext cx="877923" cy="877923"/>
          </a:xfrm>
          <a:prstGeom prst="ellipse">
            <a:avLst/>
          </a:prstGeom>
          <a:solidFill>
            <a:schemeClr val="accent1"/>
          </a:solidFill>
          <a:ln w="381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en-CA" sz="4800" b="1" i="0" u="none" strike="noStrike" cap="none">
                <a:solidFill>
                  <a:schemeClr val="lt1"/>
                </a:solidFill>
                <a:latin typeface="Lato Black"/>
                <a:ea typeface="Lato Black"/>
                <a:cs typeface="Lato Black"/>
                <a:sym typeface="Lato Black"/>
              </a:rPr>
              <a:t>1</a:t>
            </a:r>
            <a:endParaRPr sz="1400" b="0" i="0" u="none" strike="noStrike" cap="none">
              <a:solidFill>
                <a:srgbClr val="000000"/>
              </a:solidFill>
              <a:latin typeface="Arial"/>
              <a:ea typeface="Arial"/>
              <a:cs typeface="Arial"/>
              <a:sym typeface="Arial"/>
            </a:endParaRPr>
          </a:p>
        </p:txBody>
      </p:sp>
      <p:sp>
        <p:nvSpPr>
          <p:cNvPr id="415" name="Google Shape;415;p33"/>
          <p:cNvSpPr/>
          <p:nvPr/>
        </p:nvSpPr>
        <p:spPr>
          <a:xfrm>
            <a:off x="4675909" y="3201739"/>
            <a:ext cx="877923" cy="877923"/>
          </a:xfrm>
          <a:prstGeom prst="ellipse">
            <a:avLst/>
          </a:prstGeom>
          <a:solidFill>
            <a:schemeClr val="accent1"/>
          </a:solidFill>
          <a:ln w="381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en-CA" sz="4800" b="1" i="0" u="none" strike="noStrike" cap="none">
                <a:solidFill>
                  <a:schemeClr val="lt1"/>
                </a:solidFill>
                <a:latin typeface="Lato Black"/>
                <a:ea typeface="Lato Black"/>
                <a:cs typeface="Lato Black"/>
                <a:sym typeface="Lato Black"/>
              </a:rPr>
              <a:t>2</a:t>
            </a:r>
            <a:endParaRPr sz="1400" b="0" i="0" u="none" strike="noStrike" cap="none">
              <a:solidFill>
                <a:srgbClr val="000000"/>
              </a:solidFill>
              <a:latin typeface="Arial"/>
              <a:ea typeface="Arial"/>
              <a:cs typeface="Arial"/>
              <a:sym typeface="Arial"/>
            </a:endParaRPr>
          </a:p>
        </p:txBody>
      </p:sp>
      <p:sp>
        <p:nvSpPr>
          <p:cNvPr id="416" name="Google Shape;416;p33"/>
          <p:cNvSpPr/>
          <p:nvPr/>
        </p:nvSpPr>
        <p:spPr>
          <a:xfrm>
            <a:off x="4675908" y="4229492"/>
            <a:ext cx="877923" cy="877923"/>
          </a:xfrm>
          <a:prstGeom prst="ellipse">
            <a:avLst/>
          </a:prstGeom>
          <a:solidFill>
            <a:schemeClr val="accent1"/>
          </a:solidFill>
          <a:ln w="381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en-CA" sz="4800" b="1" i="0" u="none" strike="noStrike" cap="none">
                <a:solidFill>
                  <a:schemeClr val="lt1"/>
                </a:solidFill>
                <a:latin typeface="Lato Black"/>
                <a:ea typeface="Lato Black"/>
                <a:cs typeface="Lato Black"/>
                <a:sym typeface="Lato Black"/>
              </a:rPr>
              <a:t>3</a:t>
            </a:r>
            <a:endParaRPr sz="1400" b="0" i="0" u="none" strike="noStrike" cap="none">
              <a:solidFill>
                <a:srgbClr val="000000"/>
              </a:solidFill>
              <a:latin typeface="Arial"/>
              <a:ea typeface="Arial"/>
              <a:cs typeface="Arial"/>
              <a:sym typeface="Arial"/>
            </a:endParaRPr>
          </a:p>
        </p:txBody>
      </p:sp>
      <p:sp>
        <p:nvSpPr>
          <p:cNvPr id="417" name="Google Shape;417;p33"/>
          <p:cNvSpPr/>
          <p:nvPr/>
        </p:nvSpPr>
        <p:spPr>
          <a:xfrm>
            <a:off x="4675907" y="5235221"/>
            <a:ext cx="877923" cy="877923"/>
          </a:xfrm>
          <a:prstGeom prst="ellipse">
            <a:avLst/>
          </a:prstGeom>
          <a:solidFill>
            <a:schemeClr val="accent1"/>
          </a:solidFill>
          <a:ln w="381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en-CA" sz="4800" b="1" i="0" u="none" strike="noStrike" cap="none">
                <a:solidFill>
                  <a:schemeClr val="lt1"/>
                </a:solidFill>
                <a:latin typeface="Lato Black"/>
                <a:ea typeface="Lato Black"/>
                <a:cs typeface="Lato Black"/>
                <a:sym typeface="Lato Black"/>
              </a:rPr>
              <a:t>4</a:t>
            </a:r>
            <a:endParaRPr sz="1400" b="0" i="0" u="none" strike="noStrike" cap="none">
              <a:solidFill>
                <a:srgbClr val="000000"/>
              </a:solidFill>
              <a:latin typeface="Arial"/>
              <a:ea typeface="Arial"/>
              <a:cs typeface="Arial"/>
              <a:sym typeface="Arial"/>
            </a:endParaRPr>
          </a:p>
        </p:txBody>
      </p:sp>
      <p:sp>
        <p:nvSpPr>
          <p:cNvPr id="418" name="Google Shape;418;p33"/>
          <p:cNvSpPr/>
          <p:nvPr/>
        </p:nvSpPr>
        <p:spPr>
          <a:xfrm>
            <a:off x="4672273" y="6252328"/>
            <a:ext cx="877923" cy="877923"/>
          </a:xfrm>
          <a:prstGeom prst="ellipse">
            <a:avLst/>
          </a:prstGeom>
          <a:solidFill>
            <a:schemeClr val="accent1"/>
          </a:solidFill>
          <a:ln w="381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en-CA" sz="4800" b="1" i="0" u="none" strike="noStrike" cap="none">
                <a:solidFill>
                  <a:schemeClr val="lt1"/>
                </a:solidFill>
                <a:latin typeface="Lato Black"/>
                <a:ea typeface="Lato Black"/>
                <a:cs typeface="Lato Black"/>
                <a:sym typeface="Lato Black"/>
              </a:rPr>
              <a:t>5</a:t>
            </a:r>
            <a:endParaRPr sz="1400" b="0" i="0" u="none" strike="noStrike" cap="none">
              <a:solidFill>
                <a:srgbClr val="000000"/>
              </a:solidFill>
              <a:latin typeface="Arial"/>
              <a:ea typeface="Arial"/>
              <a:cs typeface="Arial"/>
              <a:sym typeface="Arial"/>
            </a:endParaRPr>
          </a:p>
        </p:txBody>
      </p:sp>
      <p:sp>
        <p:nvSpPr>
          <p:cNvPr id="419" name="Google Shape;419;p33"/>
          <p:cNvSpPr/>
          <p:nvPr/>
        </p:nvSpPr>
        <p:spPr>
          <a:xfrm>
            <a:off x="4672273" y="7274529"/>
            <a:ext cx="877923" cy="877923"/>
          </a:xfrm>
          <a:prstGeom prst="ellipse">
            <a:avLst/>
          </a:prstGeom>
          <a:solidFill>
            <a:schemeClr val="accent1"/>
          </a:solidFill>
          <a:ln w="381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en-CA" sz="4800" b="1" i="0" u="none" strike="noStrike" cap="none">
                <a:solidFill>
                  <a:schemeClr val="lt1"/>
                </a:solidFill>
                <a:latin typeface="Lato Black"/>
                <a:ea typeface="Lato Black"/>
                <a:cs typeface="Lato Black"/>
                <a:sym typeface="Lato Black"/>
              </a:rPr>
              <a:t>6</a:t>
            </a:r>
            <a:endParaRPr sz="1400" b="0" i="0" u="none" strike="noStrike" cap="none">
              <a:solidFill>
                <a:srgbClr val="000000"/>
              </a:solidFill>
              <a:latin typeface="Arial"/>
              <a:ea typeface="Arial"/>
              <a:cs typeface="Arial"/>
              <a:sym typeface="Arial"/>
            </a:endParaRPr>
          </a:p>
        </p:txBody>
      </p:sp>
      <p:sp>
        <p:nvSpPr>
          <p:cNvPr id="420" name="Google Shape;420;p33"/>
          <p:cNvSpPr/>
          <p:nvPr/>
        </p:nvSpPr>
        <p:spPr>
          <a:xfrm>
            <a:off x="4672273" y="8296730"/>
            <a:ext cx="877923" cy="877923"/>
          </a:xfrm>
          <a:prstGeom prst="ellipse">
            <a:avLst/>
          </a:prstGeom>
          <a:solidFill>
            <a:schemeClr val="accent1"/>
          </a:solidFill>
          <a:ln w="381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en-CA" sz="4800" b="1" i="0" u="none" strike="noStrike" cap="none">
                <a:solidFill>
                  <a:schemeClr val="lt1"/>
                </a:solidFill>
                <a:latin typeface="Lato Black"/>
                <a:ea typeface="Lato Black"/>
                <a:cs typeface="Lato Black"/>
                <a:sym typeface="Lato Black"/>
              </a:rPr>
              <a:t>7</a:t>
            </a:r>
            <a:endParaRPr sz="1400" b="0" i="0" u="none" strike="noStrike" cap="none">
              <a:solidFill>
                <a:srgbClr val="000000"/>
              </a:solidFill>
              <a:latin typeface="Arial"/>
              <a:ea typeface="Arial"/>
              <a:cs typeface="Arial"/>
              <a:sym typeface="Arial"/>
            </a:endParaRPr>
          </a:p>
        </p:txBody>
      </p:sp>
      <p:sp>
        <p:nvSpPr>
          <p:cNvPr id="421" name="Google Shape;421;p33"/>
          <p:cNvSpPr/>
          <p:nvPr/>
        </p:nvSpPr>
        <p:spPr>
          <a:xfrm>
            <a:off x="4672273" y="9298149"/>
            <a:ext cx="877923" cy="877923"/>
          </a:xfrm>
          <a:prstGeom prst="ellipse">
            <a:avLst/>
          </a:prstGeom>
          <a:solidFill>
            <a:schemeClr val="accent1"/>
          </a:solidFill>
          <a:ln w="381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en-CA" sz="4800" b="1" i="0" u="none" strike="noStrike" cap="none">
                <a:solidFill>
                  <a:schemeClr val="lt1"/>
                </a:solidFill>
                <a:latin typeface="Lato Black"/>
                <a:ea typeface="Lato Black"/>
                <a:cs typeface="Lato Black"/>
                <a:sym typeface="Lato Black"/>
              </a:rPr>
              <a:t>8</a:t>
            </a:r>
            <a:endParaRPr sz="1400" b="0" i="0" u="none" strike="noStrike" cap="none">
              <a:solidFill>
                <a:srgbClr val="000000"/>
              </a:solidFill>
              <a:latin typeface="Arial"/>
              <a:ea typeface="Arial"/>
              <a:cs typeface="Arial"/>
              <a:sym typeface="Arial"/>
            </a:endParaRPr>
          </a:p>
        </p:txBody>
      </p:sp>
      <p:sp>
        <p:nvSpPr>
          <p:cNvPr id="422" name="Google Shape;422;p33"/>
          <p:cNvSpPr/>
          <p:nvPr/>
        </p:nvSpPr>
        <p:spPr>
          <a:xfrm>
            <a:off x="4672273" y="10305766"/>
            <a:ext cx="877923" cy="877923"/>
          </a:xfrm>
          <a:prstGeom prst="ellipse">
            <a:avLst/>
          </a:prstGeom>
          <a:solidFill>
            <a:schemeClr val="accent1"/>
          </a:solidFill>
          <a:ln w="381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800"/>
              <a:buFont typeface="Arial"/>
              <a:buNone/>
            </a:pPr>
            <a:r>
              <a:rPr lang="en-CA" sz="4800" b="1" i="0" u="none" strike="noStrike" cap="none">
                <a:solidFill>
                  <a:schemeClr val="lt1"/>
                </a:solidFill>
                <a:latin typeface="Lato Black"/>
                <a:ea typeface="Lato Black"/>
                <a:cs typeface="Lato Black"/>
                <a:sym typeface="Lato Black"/>
              </a:rPr>
              <a:t>9</a:t>
            </a:r>
            <a:endParaRPr sz="1400" b="0" i="0" u="none" strike="noStrike" cap="none">
              <a:solidFill>
                <a:srgbClr val="000000"/>
              </a:solidFill>
              <a:latin typeface="Arial"/>
              <a:ea typeface="Arial"/>
              <a:cs typeface="Arial"/>
              <a:sym typeface="Arial"/>
            </a:endParaRPr>
          </a:p>
        </p:txBody>
      </p:sp>
      <p:sp>
        <p:nvSpPr>
          <p:cNvPr id="423" name="Google Shape;423;p33"/>
          <p:cNvSpPr/>
          <p:nvPr/>
        </p:nvSpPr>
        <p:spPr>
          <a:xfrm>
            <a:off x="4672272" y="11302327"/>
            <a:ext cx="877923" cy="877923"/>
          </a:xfrm>
          <a:prstGeom prst="ellipse">
            <a:avLst/>
          </a:prstGeom>
          <a:solidFill>
            <a:schemeClr val="accent1"/>
          </a:solidFill>
          <a:ln w="381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CA" sz="2800" b="1" i="0" u="none" strike="noStrike" cap="none">
                <a:solidFill>
                  <a:schemeClr val="lt1"/>
                </a:solidFill>
                <a:latin typeface="Lato Black"/>
                <a:ea typeface="Lato Black"/>
                <a:cs typeface="Lato Black"/>
                <a:sym typeface="Lato Black"/>
              </a:rPr>
              <a:t>10</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34"/>
          <p:cNvSpPr txBox="1">
            <a:spLocks noGrp="1"/>
          </p:cNvSpPr>
          <p:nvPr>
            <p:ph type="title"/>
          </p:nvPr>
        </p:nvSpPr>
        <p:spPr>
          <a:xfrm>
            <a:off x="2412099" y="607922"/>
            <a:ext cx="18113012" cy="79583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300"/>
              <a:buFont typeface="Lato Black"/>
              <a:buNone/>
            </a:pPr>
            <a:r>
              <a:rPr lang="en-CA"/>
              <a:t>Postoperative Strategies</a:t>
            </a:r>
            <a:endParaRPr/>
          </a:p>
        </p:txBody>
      </p:sp>
      <p:sp>
        <p:nvSpPr>
          <p:cNvPr id="429" name="Google Shape;429;p34"/>
          <p:cNvSpPr/>
          <p:nvPr/>
        </p:nvSpPr>
        <p:spPr>
          <a:xfrm flipH="1">
            <a:off x="9897819" y="2413373"/>
            <a:ext cx="13523289" cy="4943789"/>
          </a:xfrm>
          <a:prstGeom prst="rect">
            <a:avLst/>
          </a:prstGeom>
          <a:noFill/>
          <a:ln>
            <a:noFill/>
          </a:ln>
        </p:spPr>
        <p:txBody>
          <a:bodyPr spcFirstLastPara="1" wrap="square" lIns="91425" tIns="45700" rIns="91425" bIns="45700" anchor="t" anchorCtr="0">
            <a:spAutoFit/>
          </a:bodyPr>
          <a:lstStyle/>
          <a:p>
            <a:pPr marL="457200" marR="0" lvl="0" indent="-457200" algn="l" rtl="0">
              <a:lnSpc>
                <a:spcPct val="150000"/>
              </a:lnSpc>
              <a:spcBef>
                <a:spcPts val="0"/>
              </a:spcBef>
              <a:spcAft>
                <a:spcPts val="0"/>
              </a:spcAft>
              <a:buClr>
                <a:srgbClr val="04A5DF"/>
              </a:buClr>
              <a:buSzPts val="6600"/>
              <a:buFont typeface="Noto Sans Symbols"/>
              <a:buChar char="✔"/>
            </a:pPr>
            <a:r>
              <a:rPr lang="en-CA" sz="4400" b="1" i="0" u="none" strike="noStrike" cap="none">
                <a:solidFill>
                  <a:schemeClr val="accent2"/>
                </a:solidFill>
                <a:latin typeface="Lato Black"/>
                <a:ea typeface="Lato Black"/>
                <a:cs typeface="Lato Black"/>
                <a:sym typeface="Lato Black"/>
              </a:rPr>
              <a:t>WHY? </a:t>
            </a:r>
            <a:r>
              <a:rPr lang="en-CA" sz="3199" b="1" i="0" u="none" strike="noStrike" cap="none">
                <a:solidFill>
                  <a:srgbClr val="000000"/>
                </a:solidFill>
                <a:latin typeface="Lato Black"/>
                <a:ea typeface="Lato Black"/>
                <a:cs typeface="Lato Black"/>
                <a:sym typeface="Lato Black"/>
              </a:rPr>
              <a:t>Treatment of hyperglycemia (glucose &gt;160-180mg/dL) with an insulin infusion for the patient undergoing cardiac surgery may be associated with improved perioperative glycemic control. Postoperative hypoglycemia should be avoided.</a:t>
            </a:r>
            <a:endParaRPr sz="1400" b="0" i="0" u="none" strike="noStrike" cap="none">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3199"/>
              <a:buFont typeface="Arial"/>
              <a:buNone/>
            </a:pPr>
            <a:endParaRPr sz="3199" b="1" i="0" u="none" strike="noStrike" cap="none">
              <a:solidFill>
                <a:srgbClr val="000000"/>
              </a:solidFill>
              <a:latin typeface="Lato Black"/>
              <a:ea typeface="Lato Black"/>
              <a:cs typeface="Lato Black"/>
              <a:sym typeface="Lato Black"/>
            </a:endParaRPr>
          </a:p>
          <a:p>
            <a:pPr marL="457200" marR="0" lvl="0" indent="-457200" algn="l" rtl="0">
              <a:lnSpc>
                <a:spcPct val="150000"/>
              </a:lnSpc>
              <a:spcBef>
                <a:spcPts val="0"/>
              </a:spcBef>
              <a:spcAft>
                <a:spcPts val="0"/>
              </a:spcAft>
              <a:buClr>
                <a:srgbClr val="04A5DF"/>
              </a:buClr>
              <a:buSzPts val="6600"/>
              <a:buFont typeface="Noto Sans Symbols"/>
              <a:buChar char="✔"/>
            </a:pPr>
            <a:r>
              <a:rPr lang="en-CA" sz="4400" b="1" i="0" u="none" strike="noStrike" cap="none">
                <a:solidFill>
                  <a:schemeClr val="accent2"/>
                </a:solidFill>
                <a:latin typeface="Lato Black"/>
                <a:ea typeface="Lato Black"/>
                <a:cs typeface="Lato Black"/>
                <a:sym typeface="Lato Black"/>
              </a:rPr>
              <a:t>HOW? </a:t>
            </a:r>
            <a:r>
              <a:rPr lang="en-CA" sz="3199" b="1" i="1" u="none" strike="noStrike" cap="none">
                <a:solidFill>
                  <a:srgbClr val="000000"/>
                </a:solidFill>
                <a:latin typeface="Lato Black"/>
                <a:ea typeface="Lato Black"/>
                <a:cs typeface="Lato Black"/>
                <a:sym typeface="Lato Black"/>
              </a:rPr>
              <a:t>Input intuitional specific orders/protocol/pathway/elements</a:t>
            </a:r>
            <a:endParaRPr sz="1400" b="0" i="0" u="none" strike="noStrike" cap="none">
              <a:solidFill>
                <a:srgbClr val="000000"/>
              </a:solidFill>
              <a:latin typeface="Arial"/>
              <a:ea typeface="Arial"/>
              <a:cs typeface="Arial"/>
              <a:sym typeface="Arial"/>
            </a:endParaRPr>
          </a:p>
        </p:txBody>
      </p:sp>
      <p:sp>
        <p:nvSpPr>
          <p:cNvPr id="430" name="Google Shape;430;p34"/>
          <p:cNvSpPr/>
          <p:nvPr/>
        </p:nvSpPr>
        <p:spPr>
          <a:xfrm>
            <a:off x="1843384" y="4527781"/>
            <a:ext cx="6632361" cy="304602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398"/>
              <a:buFont typeface="Arial"/>
              <a:buNone/>
            </a:pPr>
            <a:r>
              <a:rPr lang="en-CA" sz="6398" b="0" i="0" u="none" strike="noStrike" cap="none">
                <a:solidFill>
                  <a:schemeClr val="accent1"/>
                </a:solidFill>
                <a:latin typeface="Lato Black"/>
                <a:ea typeface="Lato Black"/>
                <a:cs typeface="Lato Black"/>
                <a:sym typeface="Lato Black"/>
              </a:rPr>
              <a:t>Glycemic Control-Insulin Infusion</a:t>
            </a:r>
            <a:endParaRPr sz="1400" b="0" i="0" u="none" strike="noStrike" cap="none">
              <a:solidFill>
                <a:srgbClr val="000000"/>
              </a:solidFill>
              <a:latin typeface="Arial"/>
              <a:ea typeface="Arial"/>
              <a:cs typeface="Arial"/>
              <a:sym typeface="Arial"/>
            </a:endParaRPr>
          </a:p>
        </p:txBody>
      </p:sp>
      <p:sp>
        <p:nvSpPr>
          <p:cNvPr id="431" name="Google Shape;431;p34"/>
          <p:cNvSpPr/>
          <p:nvPr/>
        </p:nvSpPr>
        <p:spPr>
          <a:xfrm>
            <a:off x="4307509" y="2518246"/>
            <a:ext cx="1704109" cy="1704109"/>
          </a:xfrm>
          <a:prstGeom prst="ellipse">
            <a:avLst/>
          </a:prstGeom>
          <a:solidFill>
            <a:schemeClr val="accent1"/>
          </a:solidFill>
          <a:ln w="381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6000"/>
              <a:buFont typeface="Arial"/>
              <a:buNone/>
            </a:pPr>
            <a:r>
              <a:rPr lang="en-CA" sz="6000" b="1" i="0" u="none" strike="noStrike" cap="none">
                <a:solidFill>
                  <a:schemeClr val="lt1"/>
                </a:solidFill>
                <a:latin typeface="Lato Black"/>
                <a:ea typeface="Lato Black"/>
                <a:cs typeface="Lato Black"/>
                <a:sym typeface="Lato Black"/>
              </a:rPr>
              <a:t>1</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35"/>
          <p:cNvSpPr txBox="1">
            <a:spLocks noGrp="1"/>
          </p:cNvSpPr>
          <p:nvPr>
            <p:ph type="title"/>
          </p:nvPr>
        </p:nvSpPr>
        <p:spPr>
          <a:xfrm>
            <a:off x="2412099" y="607922"/>
            <a:ext cx="18113012" cy="79583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300"/>
              <a:buFont typeface="Lato Black"/>
              <a:buNone/>
            </a:pPr>
            <a:r>
              <a:rPr lang="en-CA"/>
              <a:t>Postoperative Strategies</a:t>
            </a:r>
            <a:endParaRPr/>
          </a:p>
        </p:txBody>
      </p:sp>
      <p:sp>
        <p:nvSpPr>
          <p:cNvPr id="437" name="Google Shape;437;p35"/>
          <p:cNvSpPr/>
          <p:nvPr/>
        </p:nvSpPr>
        <p:spPr>
          <a:xfrm flipH="1">
            <a:off x="9897819" y="2413373"/>
            <a:ext cx="13523289" cy="5077503"/>
          </a:xfrm>
          <a:prstGeom prst="rect">
            <a:avLst/>
          </a:prstGeom>
          <a:noFill/>
          <a:ln>
            <a:noFill/>
          </a:ln>
        </p:spPr>
        <p:txBody>
          <a:bodyPr spcFirstLastPara="1" wrap="square" lIns="91425" tIns="45700" rIns="91425" bIns="45700" anchor="t" anchorCtr="0">
            <a:spAutoFit/>
          </a:bodyPr>
          <a:lstStyle/>
          <a:p>
            <a:pPr marL="457200" marR="0" lvl="0" indent="-457200" algn="l" rtl="0">
              <a:lnSpc>
                <a:spcPct val="150000"/>
              </a:lnSpc>
              <a:spcBef>
                <a:spcPts val="0"/>
              </a:spcBef>
              <a:spcAft>
                <a:spcPts val="0"/>
              </a:spcAft>
              <a:buClr>
                <a:srgbClr val="04A5DF"/>
              </a:buClr>
              <a:buSzPts val="6600"/>
              <a:buFont typeface="Noto Sans Symbols"/>
              <a:buChar char="✔"/>
            </a:pPr>
            <a:r>
              <a:rPr lang="en-CA" sz="4400" b="1" i="0" u="none" strike="noStrike" cap="none">
                <a:solidFill>
                  <a:schemeClr val="accent2"/>
                </a:solidFill>
                <a:latin typeface="Lato Black"/>
                <a:ea typeface="Lato Black"/>
                <a:cs typeface="Lato Black"/>
                <a:sym typeface="Lato Black"/>
              </a:rPr>
              <a:t>WHY? </a:t>
            </a:r>
            <a:r>
              <a:rPr lang="en-CA" sz="3199" b="1" i="0" u="none" strike="noStrike" cap="none">
                <a:solidFill>
                  <a:srgbClr val="000000"/>
                </a:solidFill>
                <a:latin typeface="Lato Black"/>
                <a:ea typeface="Lato Black"/>
                <a:cs typeface="Lato Black"/>
                <a:sym typeface="Lato Black"/>
              </a:rPr>
              <a:t>Multimodal opioid-sparing approaches can adequately address pain through the additive or synergistic effects of different types of analgesics, permitting lower opioid doses in the population receiving cardiac surgery.</a:t>
            </a:r>
            <a:endParaRPr sz="1400" b="0" i="0" u="none" strike="noStrike" cap="none">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3199"/>
              <a:buFont typeface="Arial"/>
              <a:buNone/>
            </a:pPr>
            <a:endParaRPr sz="3199" b="1" i="0" u="none" strike="noStrike" cap="none">
              <a:solidFill>
                <a:srgbClr val="000000"/>
              </a:solidFill>
              <a:latin typeface="Lato Black"/>
              <a:ea typeface="Lato Black"/>
              <a:cs typeface="Lato Black"/>
              <a:sym typeface="Lato Black"/>
            </a:endParaRPr>
          </a:p>
          <a:p>
            <a:pPr marL="457200" marR="0" lvl="0" indent="-457200" algn="l" rtl="0">
              <a:lnSpc>
                <a:spcPct val="150000"/>
              </a:lnSpc>
              <a:spcBef>
                <a:spcPts val="0"/>
              </a:spcBef>
              <a:spcAft>
                <a:spcPts val="0"/>
              </a:spcAft>
              <a:buClr>
                <a:srgbClr val="04A5DF"/>
              </a:buClr>
              <a:buSzPts val="6600"/>
              <a:buFont typeface="Noto Sans Symbols"/>
              <a:buChar char="✔"/>
            </a:pPr>
            <a:r>
              <a:rPr lang="en-CA" sz="4400" b="1" i="0" u="none" strike="noStrike" cap="none">
                <a:solidFill>
                  <a:schemeClr val="accent2"/>
                </a:solidFill>
                <a:latin typeface="Lato Black"/>
                <a:ea typeface="Lato Black"/>
                <a:cs typeface="Lato Black"/>
                <a:sym typeface="Lato Black"/>
              </a:rPr>
              <a:t>HOW? </a:t>
            </a:r>
            <a:r>
              <a:rPr lang="en-CA" sz="3199" b="1" i="1" u="none" strike="noStrike" cap="none">
                <a:solidFill>
                  <a:srgbClr val="000000"/>
                </a:solidFill>
                <a:latin typeface="Lato Black"/>
                <a:ea typeface="Lato Black"/>
                <a:cs typeface="Lato Black"/>
                <a:sym typeface="Lato Black"/>
              </a:rPr>
              <a:t>Input intuitional specific orders/protocol/pathway/elements</a:t>
            </a:r>
            <a:endParaRPr sz="1400" b="0" i="0" u="none" strike="noStrike" cap="none">
              <a:solidFill>
                <a:srgbClr val="000000"/>
              </a:solidFill>
              <a:latin typeface="Arial"/>
              <a:ea typeface="Arial"/>
              <a:cs typeface="Arial"/>
              <a:sym typeface="Arial"/>
            </a:endParaRPr>
          </a:p>
        </p:txBody>
      </p:sp>
      <p:sp>
        <p:nvSpPr>
          <p:cNvPr id="438" name="Google Shape;438;p35"/>
          <p:cNvSpPr/>
          <p:nvPr/>
        </p:nvSpPr>
        <p:spPr>
          <a:xfrm>
            <a:off x="1843384" y="4527781"/>
            <a:ext cx="6632361" cy="206146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398"/>
              <a:buFont typeface="Arial"/>
              <a:buNone/>
            </a:pPr>
            <a:r>
              <a:rPr lang="en-CA" sz="6398" b="0" i="0" u="none" strike="noStrike" cap="none">
                <a:solidFill>
                  <a:schemeClr val="accent1"/>
                </a:solidFill>
                <a:latin typeface="Lato Black"/>
                <a:ea typeface="Lato Black"/>
                <a:cs typeface="Lato Black"/>
                <a:sym typeface="Lato Black"/>
              </a:rPr>
              <a:t>Multimodal Pain Management</a:t>
            </a:r>
            <a:endParaRPr sz="1400" b="0" i="0" u="none" strike="noStrike" cap="none">
              <a:solidFill>
                <a:srgbClr val="000000"/>
              </a:solidFill>
              <a:latin typeface="Arial"/>
              <a:ea typeface="Arial"/>
              <a:cs typeface="Arial"/>
              <a:sym typeface="Arial"/>
            </a:endParaRPr>
          </a:p>
        </p:txBody>
      </p:sp>
      <p:sp>
        <p:nvSpPr>
          <p:cNvPr id="439" name="Google Shape;439;p35"/>
          <p:cNvSpPr/>
          <p:nvPr/>
        </p:nvSpPr>
        <p:spPr>
          <a:xfrm>
            <a:off x="4307509" y="2518246"/>
            <a:ext cx="1704109" cy="1704109"/>
          </a:xfrm>
          <a:prstGeom prst="ellipse">
            <a:avLst/>
          </a:prstGeom>
          <a:solidFill>
            <a:schemeClr val="accent1"/>
          </a:solidFill>
          <a:ln w="381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6000"/>
              <a:buFont typeface="Arial"/>
              <a:buNone/>
            </a:pPr>
            <a:r>
              <a:rPr lang="en-CA" sz="6000" b="1" i="0" u="none" strike="noStrike" cap="none">
                <a:solidFill>
                  <a:schemeClr val="lt1"/>
                </a:solidFill>
                <a:latin typeface="Lato Black"/>
                <a:ea typeface="Lato Black"/>
                <a:cs typeface="Lato Black"/>
                <a:sym typeface="Lato Black"/>
              </a:rPr>
              <a:t>2</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36"/>
          <p:cNvSpPr txBox="1">
            <a:spLocks noGrp="1"/>
          </p:cNvSpPr>
          <p:nvPr>
            <p:ph type="title"/>
          </p:nvPr>
        </p:nvSpPr>
        <p:spPr>
          <a:xfrm>
            <a:off x="2412099" y="607922"/>
            <a:ext cx="18113012" cy="79583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300"/>
              <a:buFont typeface="Lato Black"/>
              <a:buNone/>
            </a:pPr>
            <a:r>
              <a:rPr lang="en-CA"/>
              <a:t>Postoperative Strategies</a:t>
            </a:r>
            <a:endParaRPr/>
          </a:p>
        </p:txBody>
      </p:sp>
      <p:sp>
        <p:nvSpPr>
          <p:cNvPr id="445" name="Google Shape;445;p36"/>
          <p:cNvSpPr/>
          <p:nvPr/>
        </p:nvSpPr>
        <p:spPr>
          <a:xfrm flipH="1">
            <a:off x="9897819" y="2413373"/>
            <a:ext cx="13523289" cy="8636147"/>
          </a:xfrm>
          <a:prstGeom prst="rect">
            <a:avLst/>
          </a:prstGeom>
          <a:noFill/>
          <a:ln>
            <a:noFill/>
          </a:ln>
        </p:spPr>
        <p:txBody>
          <a:bodyPr spcFirstLastPara="1" wrap="square" lIns="91425" tIns="45700" rIns="91425" bIns="45700" anchor="t" anchorCtr="0">
            <a:spAutoFit/>
          </a:bodyPr>
          <a:lstStyle/>
          <a:p>
            <a:pPr marL="457200" marR="0" lvl="0" indent="-457200" algn="l" rtl="0">
              <a:lnSpc>
                <a:spcPct val="150000"/>
              </a:lnSpc>
              <a:spcBef>
                <a:spcPts val="0"/>
              </a:spcBef>
              <a:spcAft>
                <a:spcPts val="0"/>
              </a:spcAft>
              <a:buClr>
                <a:srgbClr val="04A5DF"/>
              </a:buClr>
              <a:buSzPts val="6600"/>
              <a:buFont typeface="Noto Sans Symbols"/>
              <a:buChar char="✔"/>
            </a:pPr>
            <a:r>
              <a:rPr lang="en-CA" sz="4400" b="1" i="0" u="none" strike="noStrike" cap="none">
                <a:solidFill>
                  <a:schemeClr val="accent2"/>
                </a:solidFill>
                <a:latin typeface="Lato Black"/>
                <a:ea typeface="Lato Black"/>
                <a:cs typeface="Lato Black"/>
                <a:sym typeface="Lato Black"/>
              </a:rPr>
              <a:t>WHY? </a:t>
            </a:r>
            <a:r>
              <a:rPr lang="en-CA" sz="3199" b="1" i="0" u="none" strike="noStrike" cap="none">
                <a:solidFill>
                  <a:srgbClr val="000000"/>
                </a:solidFill>
                <a:latin typeface="Lato Black"/>
                <a:ea typeface="Lato Black"/>
                <a:cs typeface="Lato Black"/>
                <a:sym typeface="Lato Black"/>
              </a:rPr>
              <a:t>Delirium is an acute confusional state characterized by fluctuating mental status, inattention, and either disorganized thinking or altered level of consciousness that occurs in approximately 50% of patients after cardiac surgery. Delirium is associated with reduced hospital and long-term survival, freedom from hospital readmission, and cognitive and functional recovery. Early delirium detection is essential to determine the underlying cause (ie, pain, hypoxemia, low cardiac output, and sepsis) and initiate appropriate treatment.</a:t>
            </a:r>
            <a:endParaRPr sz="1400" b="0" i="0" u="none" strike="noStrike" cap="none">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3199"/>
              <a:buFont typeface="Arial"/>
              <a:buNone/>
            </a:pPr>
            <a:endParaRPr sz="3199" b="1" i="0" u="none" strike="noStrike" cap="none">
              <a:solidFill>
                <a:srgbClr val="000000"/>
              </a:solidFill>
              <a:latin typeface="Lato Black"/>
              <a:ea typeface="Lato Black"/>
              <a:cs typeface="Lato Black"/>
              <a:sym typeface="Lato Black"/>
            </a:endParaRPr>
          </a:p>
          <a:p>
            <a:pPr marL="457200" marR="0" lvl="0" indent="-457200" algn="l" rtl="0">
              <a:lnSpc>
                <a:spcPct val="150000"/>
              </a:lnSpc>
              <a:spcBef>
                <a:spcPts val="0"/>
              </a:spcBef>
              <a:spcAft>
                <a:spcPts val="0"/>
              </a:spcAft>
              <a:buClr>
                <a:srgbClr val="04A5DF"/>
              </a:buClr>
              <a:buSzPts val="6600"/>
              <a:buFont typeface="Noto Sans Symbols"/>
              <a:buChar char="✔"/>
            </a:pPr>
            <a:r>
              <a:rPr lang="en-CA" sz="4400" b="1" i="0" u="none" strike="noStrike" cap="none">
                <a:solidFill>
                  <a:schemeClr val="accent2"/>
                </a:solidFill>
                <a:latin typeface="Lato Black"/>
                <a:ea typeface="Lato Black"/>
                <a:cs typeface="Lato Black"/>
                <a:sym typeface="Lato Black"/>
              </a:rPr>
              <a:t>HOW? </a:t>
            </a:r>
            <a:r>
              <a:rPr lang="en-CA" sz="3199" b="1" i="1" u="none" strike="noStrike" cap="none">
                <a:solidFill>
                  <a:srgbClr val="000000"/>
                </a:solidFill>
                <a:latin typeface="Lato Black"/>
                <a:ea typeface="Lato Black"/>
                <a:cs typeface="Lato Black"/>
                <a:sym typeface="Lato Black"/>
              </a:rPr>
              <a:t>Input intuitional specific orders/protocol/pathway/elements</a:t>
            </a:r>
            <a:endParaRPr sz="1400" b="0" i="0" u="none" strike="noStrike" cap="none">
              <a:solidFill>
                <a:srgbClr val="000000"/>
              </a:solidFill>
              <a:latin typeface="Arial"/>
              <a:ea typeface="Arial"/>
              <a:cs typeface="Arial"/>
              <a:sym typeface="Arial"/>
            </a:endParaRPr>
          </a:p>
        </p:txBody>
      </p:sp>
      <p:sp>
        <p:nvSpPr>
          <p:cNvPr id="446" name="Google Shape;446;p36"/>
          <p:cNvSpPr/>
          <p:nvPr/>
        </p:nvSpPr>
        <p:spPr>
          <a:xfrm>
            <a:off x="1843384" y="4527781"/>
            <a:ext cx="6632361" cy="40305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398"/>
              <a:buFont typeface="Arial"/>
              <a:buNone/>
            </a:pPr>
            <a:r>
              <a:rPr lang="en-CA" sz="6398" b="0" i="0" u="none" strike="noStrike" cap="none">
                <a:solidFill>
                  <a:schemeClr val="accent1"/>
                </a:solidFill>
                <a:latin typeface="Lato Black"/>
                <a:ea typeface="Lato Black"/>
                <a:cs typeface="Lato Black"/>
                <a:sym typeface="Lato Black"/>
              </a:rPr>
              <a:t>Postoperative Systematic Delirium Screening</a:t>
            </a:r>
            <a:endParaRPr sz="1400" b="0" i="0" u="none" strike="noStrike" cap="none">
              <a:solidFill>
                <a:srgbClr val="000000"/>
              </a:solidFill>
              <a:latin typeface="Arial"/>
              <a:ea typeface="Arial"/>
              <a:cs typeface="Arial"/>
              <a:sym typeface="Arial"/>
            </a:endParaRPr>
          </a:p>
        </p:txBody>
      </p:sp>
      <p:sp>
        <p:nvSpPr>
          <p:cNvPr id="447" name="Google Shape;447;p36"/>
          <p:cNvSpPr/>
          <p:nvPr/>
        </p:nvSpPr>
        <p:spPr>
          <a:xfrm>
            <a:off x="4307509" y="2518246"/>
            <a:ext cx="1704109" cy="1704109"/>
          </a:xfrm>
          <a:prstGeom prst="ellipse">
            <a:avLst/>
          </a:prstGeom>
          <a:solidFill>
            <a:schemeClr val="accent1"/>
          </a:solidFill>
          <a:ln w="381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6000"/>
              <a:buFont typeface="Arial"/>
              <a:buNone/>
            </a:pPr>
            <a:r>
              <a:rPr lang="en-CA" sz="6000" b="1" i="0" u="none" strike="noStrike" cap="none">
                <a:solidFill>
                  <a:schemeClr val="lt1"/>
                </a:solidFill>
                <a:latin typeface="Lato Black"/>
                <a:ea typeface="Lato Black"/>
                <a:cs typeface="Lato Black"/>
                <a:sym typeface="Lato Black"/>
              </a:rPr>
              <a:t>3</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37"/>
          <p:cNvSpPr txBox="1">
            <a:spLocks noGrp="1"/>
          </p:cNvSpPr>
          <p:nvPr>
            <p:ph type="title"/>
          </p:nvPr>
        </p:nvSpPr>
        <p:spPr>
          <a:xfrm>
            <a:off x="2412099" y="607922"/>
            <a:ext cx="18113012" cy="79583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300"/>
              <a:buFont typeface="Lato Black"/>
              <a:buNone/>
            </a:pPr>
            <a:r>
              <a:rPr lang="en-CA"/>
              <a:t>Postoperative Strategies</a:t>
            </a:r>
            <a:endParaRPr/>
          </a:p>
        </p:txBody>
      </p:sp>
      <p:sp>
        <p:nvSpPr>
          <p:cNvPr id="453" name="Google Shape;453;p37"/>
          <p:cNvSpPr/>
          <p:nvPr/>
        </p:nvSpPr>
        <p:spPr>
          <a:xfrm flipH="1">
            <a:off x="9897819" y="2413373"/>
            <a:ext cx="13523289" cy="5682261"/>
          </a:xfrm>
          <a:prstGeom prst="rect">
            <a:avLst/>
          </a:prstGeom>
          <a:noFill/>
          <a:ln>
            <a:noFill/>
          </a:ln>
        </p:spPr>
        <p:txBody>
          <a:bodyPr spcFirstLastPara="1" wrap="square" lIns="91425" tIns="45700" rIns="91425" bIns="45700" anchor="t" anchorCtr="0">
            <a:spAutoFit/>
          </a:bodyPr>
          <a:lstStyle/>
          <a:p>
            <a:pPr marL="457200" marR="0" lvl="0" indent="-457200" algn="l" rtl="0">
              <a:lnSpc>
                <a:spcPct val="150000"/>
              </a:lnSpc>
              <a:spcBef>
                <a:spcPts val="0"/>
              </a:spcBef>
              <a:spcAft>
                <a:spcPts val="0"/>
              </a:spcAft>
              <a:buClr>
                <a:srgbClr val="04A5DF"/>
              </a:buClr>
              <a:buSzPts val="6600"/>
              <a:buFont typeface="Noto Sans Symbols"/>
              <a:buChar char="✔"/>
            </a:pPr>
            <a:r>
              <a:rPr lang="en-CA" sz="4400" b="1" i="0" u="none" strike="noStrike" cap="none">
                <a:solidFill>
                  <a:schemeClr val="accent2"/>
                </a:solidFill>
                <a:latin typeface="Lato Black"/>
                <a:ea typeface="Lato Black"/>
                <a:cs typeface="Lato Black"/>
                <a:sym typeface="Lato Black"/>
              </a:rPr>
              <a:t>WHY? </a:t>
            </a:r>
            <a:r>
              <a:rPr lang="en-CA" sz="3199" b="1" i="0" u="none" strike="noStrike" cap="none">
                <a:solidFill>
                  <a:srgbClr val="000000"/>
                </a:solidFill>
                <a:latin typeface="Lato Black"/>
                <a:ea typeface="Lato Black"/>
                <a:cs typeface="Lato Black"/>
                <a:sym typeface="Lato Black"/>
              </a:rPr>
              <a:t>Postoperative hypothermia is the failure to return to or maintain normothermia (&gt;36°C) 2 to 5 hours after an intensive care unit (ICU) admission associated with cardiac surgery. Hypothermia is associated with increased bleeding, infection, a prolonged hospital stay, and death.</a:t>
            </a:r>
            <a:endParaRPr sz="1400" b="0" i="0" u="none" strike="noStrike" cap="none">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3199"/>
              <a:buFont typeface="Arial"/>
              <a:buNone/>
            </a:pPr>
            <a:endParaRPr sz="3199" b="1" i="0" u="none" strike="noStrike" cap="none">
              <a:solidFill>
                <a:srgbClr val="000000"/>
              </a:solidFill>
              <a:latin typeface="Lato Black"/>
              <a:ea typeface="Lato Black"/>
              <a:cs typeface="Lato Black"/>
              <a:sym typeface="Lato Black"/>
            </a:endParaRPr>
          </a:p>
          <a:p>
            <a:pPr marL="457200" marR="0" lvl="0" indent="-457200" algn="l" rtl="0">
              <a:lnSpc>
                <a:spcPct val="150000"/>
              </a:lnSpc>
              <a:spcBef>
                <a:spcPts val="0"/>
              </a:spcBef>
              <a:spcAft>
                <a:spcPts val="0"/>
              </a:spcAft>
              <a:buClr>
                <a:srgbClr val="04A5DF"/>
              </a:buClr>
              <a:buSzPts val="6600"/>
              <a:buFont typeface="Noto Sans Symbols"/>
              <a:buChar char="✔"/>
            </a:pPr>
            <a:r>
              <a:rPr lang="en-CA" sz="4400" b="1" i="0" u="none" strike="noStrike" cap="none">
                <a:solidFill>
                  <a:schemeClr val="accent2"/>
                </a:solidFill>
                <a:latin typeface="Lato Black"/>
                <a:ea typeface="Lato Black"/>
                <a:cs typeface="Lato Black"/>
                <a:sym typeface="Lato Black"/>
              </a:rPr>
              <a:t>HOW? </a:t>
            </a:r>
            <a:r>
              <a:rPr lang="en-CA" sz="3199" b="1" i="1" u="none" strike="noStrike" cap="none">
                <a:solidFill>
                  <a:srgbClr val="000000"/>
                </a:solidFill>
                <a:latin typeface="Lato Black"/>
                <a:ea typeface="Lato Black"/>
                <a:cs typeface="Lato Black"/>
                <a:sym typeface="Lato Black"/>
              </a:rPr>
              <a:t>Input intuitional specific orders/protocol/pathway/elements</a:t>
            </a:r>
            <a:endParaRPr sz="1400" b="0" i="0" u="none" strike="noStrike" cap="none">
              <a:solidFill>
                <a:srgbClr val="000000"/>
              </a:solidFill>
              <a:latin typeface="Arial"/>
              <a:ea typeface="Arial"/>
              <a:cs typeface="Arial"/>
              <a:sym typeface="Arial"/>
            </a:endParaRPr>
          </a:p>
        </p:txBody>
      </p:sp>
      <p:sp>
        <p:nvSpPr>
          <p:cNvPr id="454" name="Google Shape;454;p37"/>
          <p:cNvSpPr/>
          <p:nvPr/>
        </p:nvSpPr>
        <p:spPr>
          <a:xfrm>
            <a:off x="1843384" y="4527781"/>
            <a:ext cx="6632361" cy="206146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398"/>
              <a:buFont typeface="Arial"/>
              <a:buNone/>
            </a:pPr>
            <a:r>
              <a:rPr lang="en-CA" sz="6398" b="0" i="0" u="none" strike="noStrike" cap="none">
                <a:solidFill>
                  <a:schemeClr val="accent1"/>
                </a:solidFill>
                <a:latin typeface="Lato Black"/>
                <a:ea typeface="Lato Black"/>
                <a:cs typeface="Lato Black"/>
                <a:sym typeface="Lato Black"/>
              </a:rPr>
              <a:t>Avoid Persistent Hypothermia</a:t>
            </a:r>
            <a:endParaRPr sz="1400" b="0" i="0" u="none" strike="noStrike" cap="none">
              <a:solidFill>
                <a:srgbClr val="000000"/>
              </a:solidFill>
              <a:latin typeface="Arial"/>
              <a:ea typeface="Arial"/>
              <a:cs typeface="Arial"/>
              <a:sym typeface="Arial"/>
            </a:endParaRPr>
          </a:p>
        </p:txBody>
      </p:sp>
      <p:sp>
        <p:nvSpPr>
          <p:cNvPr id="455" name="Google Shape;455;p37"/>
          <p:cNvSpPr/>
          <p:nvPr/>
        </p:nvSpPr>
        <p:spPr>
          <a:xfrm>
            <a:off x="4307509" y="2518246"/>
            <a:ext cx="1704109" cy="1704109"/>
          </a:xfrm>
          <a:prstGeom prst="ellipse">
            <a:avLst/>
          </a:prstGeom>
          <a:solidFill>
            <a:schemeClr val="accent1"/>
          </a:solidFill>
          <a:ln w="381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6000"/>
              <a:buFont typeface="Arial"/>
              <a:buNone/>
            </a:pPr>
            <a:r>
              <a:rPr lang="en-CA" sz="6000" b="1" i="0" u="none" strike="noStrike" cap="none">
                <a:solidFill>
                  <a:schemeClr val="lt1"/>
                </a:solidFill>
                <a:latin typeface="Lato Black"/>
                <a:ea typeface="Lato Black"/>
                <a:cs typeface="Lato Black"/>
                <a:sym typeface="Lato Black"/>
              </a:rPr>
              <a:t>4</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38"/>
          <p:cNvSpPr txBox="1">
            <a:spLocks noGrp="1"/>
          </p:cNvSpPr>
          <p:nvPr>
            <p:ph type="title"/>
          </p:nvPr>
        </p:nvSpPr>
        <p:spPr>
          <a:xfrm>
            <a:off x="2412099" y="607922"/>
            <a:ext cx="18113012" cy="79583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300"/>
              <a:buFont typeface="Lato Black"/>
              <a:buNone/>
            </a:pPr>
            <a:r>
              <a:rPr lang="en-CA"/>
              <a:t>Postoperative Strategies</a:t>
            </a:r>
            <a:endParaRPr/>
          </a:p>
        </p:txBody>
      </p:sp>
      <p:sp>
        <p:nvSpPr>
          <p:cNvPr id="461" name="Google Shape;461;p38"/>
          <p:cNvSpPr/>
          <p:nvPr/>
        </p:nvSpPr>
        <p:spPr>
          <a:xfrm flipH="1">
            <a:off x="9897819" y="2413373"/>
            <a:ext cx="13523289" cy="7159204"/>
          </a:xfrm>
          <a:prstGeom prst="rect">
            <a:avLst/>
          </a:prstGeom>
          <a:noFill/>
          <a:ln>
            <a:noFill/>
          </a:ln>
        </p:spPr>
        <p:txBody>
          <a:bodyPr spcFirstLastPara="1" wrap="square" lIns="91425" tIns="45700" rIns="91425" bIns="45700" anchor="t" anchorCtr="0">
            <a:spAutoFit/>
          </a:bodyPr>
          <a:lstStyle/>
          <a:p>
            <a:pPr marL="457200" marR="0" lvl="0" indent="-457200" algn="l" rtl="0">
              <a:lnSpc>
                <a:spcPct val="150000"/>
              </a:lnSpc>
              <a:spcBef>
                <a:spcPts val="0"/>
              </a:spcBef>
              <a:spcAft>
                <a:spcPts val="0"/>
              </a:spcAft>
              <a:buClr>
                <a:srgbClr val="04A5DF"/>
              </a:buClr>
              <a:buSzPts val="6600"/>
              <a:buFont typeface="Noto Sans Symbols"/>
              <a:buChar char="✔"/>
            </a:pPr>
            <a:r>
              <a:rPr lang="en-CA" sz="4400" b="1" i="0" u="none" strike="noStrike" cap="none">
                <a:solidFill>
                  <a:schemeClr val="accent2"/>
                </a:solidFill>
                <a:latin typeface="Lato Black"/>
                <a:ea typeface="Lato Black"/>
                <a:cs typeface="Lato Black"/>
                <a:sym typeface="Lato Black"/>
              </a:rPr>
              <a:t>WHY? </a:t>
            </a:r>
            <a:r>
              <a:rPr lang="en-CA" sz="3199" b="1" i="0" u="none" strike="noStrike" cap="none">
                <a:solidFill>
                  <a:srgbClr val="000000"/>
                </a:solidFill>
                <a:latin typeface="Lato Black"/>
                <a:ea typeface="Lato Black"/>
                <a:cs typeface="Lato Black"/>
                <a:sym typeface="Lato Black"/>
              </a:rPr>
              <a:t>Active chest-tube clearance has also been shown to reduce postoperative atrial fibrillation, suggesting that retained blood may be a trigger for this common problem. Based on these clinical trials, maintenance of chest tube patency without breaking the sterile field is recommended to prevent retained blood complications. Stripping or breaking the sterile field of chest tubes to remove clots is not recommended.</a:t>
            </a:r>
            <a:endParaRPr sz="1400" b="0" i="0" u="none" strike="noStrike" cap="none">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3199"/>
              <a:buFont typeface="Arial"/>
              <a:buNone/>
            </a:pPr>
            <a:endParaRPr sz="3199" b="1" i="0" u="none" strike="noStrike" cap="none">
              <a:solidFill>
                <a:srgbClr val="000000"/>
              </a:solidFill>
              <a:latin typeface="Lato Black"/>
              <a:ea typeface="Lato Black"/>
              <a:cs typeface="Lato Black"/>
              <a:sym typeface="Lato Black"/>
            </a:endParaRPr>
          </a:p>
          <a:p>
            <a:pPr marL="457200" marR="0" lvl="0" indent="-457200" algn="l" rtl="0">
              <a:lnSpc>
                <a:spcPct val="150000"/>
              </a:lnSpc>
              <a:spcBef>
                <a:spcPts val="0"/>
              </a:spcBef>
              <a:spcAft>
                <a:spcPts val="0"/>
              </a:spcAft>
              <a:buClr>
                <a:srgbClr val="04A5DF"/>
              </a:buClr>
              <a:buSzPts val="6600"/>
              <a:buFont typeface="Noto Sans Symbols"/>
              <a:buChar char="✔"/>
            </a:pPr>
            <a:r>
              <a:rPr lang="en-CA" sz="4400" b="1" i="0" u="none" strike="noStrike" cap="none">
                <a:solidFill>
                  <a:schemeClr val="accent2"/>
                </a:solidFill>
                <a:latin typeface="Lato Black"/>
                <a:ea typeface="Lato Black"/>
                <a:cs typeface="Lato Black"/>
                <a:sym typeface="Lato Black"/>
              </a:rPr>
              <a:t>HOW? </a:t>
            </a:r>
            <a:r>
              <a:rPr lang="en-CA" sz="3199" b="1" i="1" u="none" strike="noStrike" cap="none">
                <a:solidFill>
                  <a:srgbClr val="000000"/>
                </a:solidFill>
                <a:latin typeface="Lato Black"/>
                <a:ea typeface="Lato Black"/>
                <a:cs typeface="Lato Black"/>
                <a:sym typeface="Lato Black"/>
              </a:rPr>
              <a:t>Input intuitional specific orders/protocol/pathway/elements</a:t>
            </a:r>
            <a:endParaRPr sz="1400" b="0" i="0" u="none" strike="noStrike" cap="none">
              <a:solidFill>
                <a:srgbClr val="000000"/>
              </a:solidFill>
              <a:latin typeface="Arial"/>
              <a:ea typeface="Arial"/>
              <a:cs typeface="Arial"/>
              <a:sym typeface="Arial"/>
            </a:endParaRPr>
          </a:p>
        </p:txBody>
      </p:sp>
      <p:sp>
        <p:nvSpPr>
          <p:cNvPr id="462" name="Google Shape;462;p38"/>
          <p:cNvSpPr/>
          <p:nvPr/>
        </p:nvSpPr>
        <p:spPr>
          <a:xfrm>
            <a:off x="1843384" y="4527781"/>
            <a:ext cx="6632361" cy="206146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398"/>
              <a:buFont typeface="Arial"/>
              <a:buNone/>
            </a:pPr>
            <a:r>
              <a:rPr lang="en-CA" sz="6398" b="0" i="0" u="none" strike="noStrike" cap="none">
                <a:solidFill>
                  <a:schemeClr val="accent1"/>
                </a:solidFill>
                <a:latin typeface="Lato Black"/>
                <a:ea typeface="Lato Black"/>
                <a:cs typeface="Lato Black"/>
                <a:sym typeface="Lato Black"/>
              </a:rPr>
              <a:t>Maintain Chest Tube Patency</a:t>
            </a:r>
            <a:endParaRPr sz="1400" b="0" i="0" u="none" strike="noStrike" cap="none">
              <a:solidFill>
                <a:srgbClr val="000000"/>
              </a:solidFill>
              <a:latin typeface="Arial"/>
              <a:ea typeface="Arial"/>
              <a:cs typeface="Arial"/>
              <a:sym typeface="Arial"/>
            </a:endParaRPr>
          </a:p>
        </p:txBody>
      </p:sp>
      <p:sp>
        <p:nvSpPr>
          <p:cNvPr id="463" name="Google Shape;463;p38"/>
          <p:cNvSpPr/>
          <p:nvPr/>
        </p:nvSpPr>
        <p:spPr>
          <a:xfrm>
            <a:off x="4307509" y="2518246"/>
            <a:ext cx="1704109" cy="1704109"/>
          </a:xfrm>
          <a:prstGeom prst="ellipse">
            <a:avLst/>
          </a:prstGeom>
          <a:solidFill>
            <a:schemeClr val="accent1"/>
          </a:solidFill>
          <a:ln w="381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6000"/>
              <a:buFont typeface="Arial"/>
              <a:buNone/>
            </a:pPr>
            <a:r>
              <a:rPr lang="en-CA" sz="6000" b="1" i="0" u="none" strike="noStrike" cap="none">
                <a:solidFill>
                  <a:schemeClr val="lt1"/>
                </a:solidFill>
                <a:latin typeface="Lato Black"/>
                <a:ea typeface="Lato Black"/>
                <a:cs typeface="Lato Black"/>
                <a:sym typeface="Lato Black"/>
              </a:rPr>
              <a:t>5</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39"/>
          <p:cNvSpPr txBox="1">
            <a:spLocks noGrp="1"/>
          </p:cNvSpPr>
          <p:nvPr>
            <p:ph type="title"/>
          </p:nvPr>
        </p:nvSpPr>
        <p:spPr>
          <a:xfrm>
            <a:off x="2412099" y="607922"/>
            <a:ext cx="18113012" cy="79583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300"/>
              <a:buFont typeface="Lato Black"/>
              <a:buNone/>
            </a:pPr>
            <a:r>
              <a:rPr lang="en-CA"/>
              <a:t>Postoperative Strategies</a:t>
            </a:r>
            <a:endParaRPr/>
          </a:p>
        </p:txBody>
      </p:sp>
      <p:sp>
        <p:nvSpPr>
          <p:cNvPr id="469" name="Google Shape;469;p39"/>
          <p:cNvSpPr/>
          <p:nvPr/>
        </p:nvSpPr>
        <p:spPr>
          <a:xfrm flipH="1">
            <a:off x="9897819" y="2413373"/>
            <a:ext cx="13523289" cy="7159204"/>
          </a:xfrm>
          <a:prstGeom prst="rect">
            <a:avLst/>
          </a:prstGeom>
          <a:noFill/>
          <a:ln>
            <a:noFill/>
          </a:ln>
        </p:spPr>
        <p:txBody>
          <a:bodyPr spcFirstLastPara="1" wrap="square" lIns="91425" tIns="45700" rIns="91425" bIns="45700" anchor="t" anchorCtr="0">
            <a:spAutoFit/>
          </a:bodyPr>
          <a:lstStyle/>
          <a:p>
            <a:pPr marL="457200" marR="0" lvl="0" indent="-457200" algn="l" rtl="0">
              <a:lnSpc>
                <a:spcPct val="150000"/>
              </a:lnSpc>
              <a:spcBef>
                <a:spcPts val="0"/>
              </a:spcBef>
              <a:spcAft>
                <a:spcPts val="0"/>
              </a:spcAft>
              <a:buClr>
                <a:srgbClr val="04A5DF"/>
              </a:buClr>
              <a:buSzPts val="6600"/>
              <a:buFont typeface="Noto Sans Symbols"/>
              <a:buChar char="✔"/>
            </a:pPr>
            <a:r>
              <a:rPr lang="en-CA" sz="4400" b="1" i="0" u="none" strike="noStrike" cap="none">
                <a:solidFill>
                  <a:schemeClr val="accent2"/>
                </a:solidFill>
                <a:latin typeface="Lato Black"/>
                <a:ea typeface="Lato Black"/>
                <a:cs typeface="Lato Black"/>
                <a:sym typeface="Lato Black"/>
              </a:rPr>
              <a:t>WHY? </a:t>
            </a:r>
            <a:r>
              <a:rPr lang="en-CA" sz="3199" b="1" i="0" u="none" strike="noStrike" cap="none">
                <a:solidFill>
                  <a:srgbClr val="000000"/>
                </a:solidFill>
                <a:latin typeface="Lato Black"/>
                <a:ea typeface="Lato Black"/>
                <a:cs typeface="Lato Black"/>
                <a:sym typeface="Lato Black"/>
              </a:rPr>
              <a:t>Vascular thrombotic events include both deep venous thrombosis and pulmonary embolism and represent potentially preventable complications after cardiac surgery. Patients remain hypercoagulable after cardiac surgery, increasing vascular thrombotic event risk. Based on this evidence, pharmacological prophylaxis should be used as soon as satisfactory hemostasis has been achieved (most commonly on postoperative day 1 through discharge).</a:t>
            </a:r>
            <a:endParaRPr sz="1400" b="0" i="0" u="none" strike="noStrike" cap="none">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3199"/>
              <a:buFont typeface="Arial"/>
              <a:buNone/>
            </a:pPr>
            <a:endParaRPr sz="3199" b="1" i="0" u="none" strike="noStrike" cap="none">
              <a:solidFill>
                <a:srgbClr val="000000"/>
              </a:solidFill>
              <a:latin typeface="Lato Black"/>
              <a:ea typeface="Lato Black"/>
              <a:cs typeface="Lato Black"/>
              <a:sym typeface="Lato Black"/>
            </a:endParaRPr>
          </a:p>
          <a:p>
            <a:pPr marL="457200" marR="0" lvl="0" indent="-457200" algn="l" rtl="0">
              <a:lnSpc>
                <a:spcPct val="150000"/>
              </a:lnSpc>
              <a:spcBef>
                <a:spcPts val="0"/>
              </a:spcBef>
              <a:spcAft>
                <a:spcPts val="0"/>
              </a:spcAft>
              <a:buClr>
                <a:srgbClr val="04A5DF"/>
              </a:buClr>
              <a:buSzPts val="6600"/>
              <a:buFont typeface="Noto Sans Symbols"/>
              <a:buChar char="✔"/>
            </a:pPr>
            <a:r>
              <a:rPr lang="en-CA" sz="4400" b="1" i="0" u="none" strike="noStrike" cap="none">
                <a:solidFill>
                  <a:schemeClr val="accent2"/>
                </a:solidFill>
                <a:latin typeface="Lato Black"/>
                <a:ea typeface="Lato Black"/>
                <a:cs typeface="Lato Black"/>
                <a:sym typeface="Lato Black"/>
              </a:rPr>
              <a:t>HOW? </a:t>
            </a:r>
            <a:r>
              <a:rPr lang="en-CA" sz="3199" b="1" i="1" u="none" strike="noStrike" cap="none">
                <a:solidFill>
                  <a:srgbClr val="000000"/>
                </a:solidFill>
                <a:latin typeface="Lato Black"/>
                <a:ea typeface="Lato Black"/>
                <a:cs typeface="Lato Black"/>
                <a:sym typeface="Lato Black"/>
              </a:rPr>
              <a:t>Input intuitional specific orders/protocol/pathway/elements</a:t>
            </a:r>
            <a:endParaRPr sz="1400" b="0" i="0" u="none" strike="noStrike" cap="none">
              <a:solidFill>
                <a:srgbClr val="000000"/>
              </a:solidFill>
              <a:latin typeface="Arial"/>
              <a:ea typeface="Arial"/>
              <a:cs typeface="Arial"/>
              <a:sym typeface="Arial"/>
            </a:endParaRPr>
          </a:p>
        </p:txBody>
      </p:sp>
      <p:sp>
        <p:nvSpPr>
          <p:cNvPr id="470" name="Google Shape;470;p39"/>
          <p:cNvSpPr/>
          <p:nvPr/>
        </p:nvSpPr>
        <p:spPr>
          <a:xfrm>
            <a:off x="1063253" y="4527781"/>
            <a:ext cx="8071708" cy="206146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398"/>
              <a:buFont typeface="Arial"/>
              <a:buNone/>
            </a:pPr>
            <a:r>
              <a:rPr lang="en-CA" sz="6398" b="0" i="0" u="none" strike="noStrike" cap="none">
                <a:solidFill>
                  <a:schemeClr val="accent1"/>
                </a:solidFill>
                <a:latin typeface="Lato Black"/>
                <a:ea typeface="Lato Black"/>
                <a:cs typeface="Lato Black"/>
                <a:sym typeface="Lato Black"/>
              </a:rPr>
              <a:t>Chemical Thromboprophylaxis</a:t>
            </a:r>
            <a:endParaRPr sz="1400" b="0" i="0" u="none" strike="noStrike" cap="none">
              <a:solidFill>
                <a:srgbClr val="000000"/>
              </a:solidFill>
              <a:latin typeface="Arial"/>
              <a:ea typeface="Arial"/>
              <a:cs typeface="Arial"/>
              <a:sym typeface="Arial"/>
            </a:endParaRPr>
          </a:p>
        </p:txBody>
      </p:sp>
      <p:sp>
        <p:nvSpPr>
          <p:cNvPr id="471" name="Google Shape;471;p39"/>
          <p:cNvSpPr/>
          <p:nvPr/>
        </p:nvSpPr>
        <p:spPr>
          <a:xfrm>
            <a:off x="4307509" y="2518246"/>
            <a:ext cx="1704109" cy="1704109"/>
          </a:xfrm>
          <a:prstGeom prst="ellipse">
            <a:avLst/>
          </a:prstGeom>
          <a:solidFill>
            <a:schemeClr val="accent1"/>
          </a:solidFill>
          <a:ln w="381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6000"/>
              <a:buFont typeface="Arial"/>
              <a:buNone/>
            </a:pPr>
            <a:r>
              <a:rPr lang="en-CA" sz="6000" b="1" i="0" u="none" strike="noStrike" cap="none">
                <a:solidFill>
                  <a:schemeClr val="lt1"/>
                </a:solidFill>
                <a:latin typeface="Lato Black"/>
                <a:ea typeface="Lato Black"/>
                <a:cs typeface="Lato Black"/>
                <a:sym typeface="Lato Black"/>
              </a:rPr>
              <a:t>6</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40"/>
          <p:cNvSpPr txBox="1">
            <a:spLocks noGrp="1"/>
          </p:cNvSpPr>
          <p:nvPr>
            <p:ph type="title"/>
          </p:nvPr>
        </p:nvSpPr>
        <p:spPr>
          <a:xfrm>
            <a:off x="2412099" y="607922"/>
            <a:ext cx="18113012" cy="79583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300"/>
              <a:buFont typeface="Lato Black"/>
              <a:buNone/>
            </a:pPr>
            <a:r>
              <a:rPr lang="en-CA"/>
              <a:t>Postoperative Strategies</a:t>
            </a:r>
            <a:endParaRPr/>
          </a:p>
        </p:txBody>
      </p:sp>
      <p:sp>
        <p:nvSpPr>
          <p:cNvPr id="477" name="Google Shape;477;p40"/>
          <p:cNvSpPr/>
          <p:nvPr/>
        </p:nvSpPr>
        <p:spPr>
          <a:xfrm flipH="1">
            <a:off x="9897819" y="2413373"/>
            <a:ext cx="13523289" cy="7897675"/>
          </a:xfrm>
          <a:prstGeom prst="rect">
            <a:avLst/>
          </a:prstGeom>
          <a:noFill/>
          <a:ln>
            <a:noFill/>
          </a:ln>
        </p:spPr>
        <p:txBody>
          <a:bodyPr spcFirstLastPara="1" wrap="square" lIns="91425" tIns="45700" rIns="91425" bIns="45700" anchor="t" anchorCtr="0">
            <a:spAutoFit/>
          </a:bodyPr>
          <a:lstStyle/>
          <a:p>
            <a:pPr marL="457200" marR="0" lvl="0" indent="-457200" algn="l" rtl="0">
              <a:lnSpc>
                <a:spcPct val="150000"/>
              </a:lnSpc>
              <a:spcBef>
                <a:spcPts val="0"/>
              </a:spcBef>
              <a:spcAft>
                <a:spcPts val="0"/>
              </a:spcAft>
              <a:buClr>
                <a:srgbClr val="04A5DF"/>
              </a:buClr>
              <a:buSzPts val="6600"/>
              <a:buFont typeface="Noto Sans Symbols"/>
              <a:buChar char="✔"/>
            </a:pPr>
            <a:r>
              <a:rPr lang="en-CA" sz="4400" b="1" i="0" u="none" strike="noStrike" cap="none">
                <a:solidFill>
                  <a:schemeClr val="accent2"/>
                </a:solidFill>
                <a:latin typeface="Lato Black"/>
                <a:ea typeface="Lato Black"/>
                <a:cs typeface="Lato Black"/>
                <a:sym typeface="Lato Black"/>
              </a:rPr>
              <a:t>WHY? </a:t>
            </a:r>
            <a:r>
              <a:rPr lang="en-CA" sz="3199" b="1" i="0" u="none" strike="noStrike" cap="none">
                <a:solidFill>
                  <a:srgbClr val="000000"/>
                </a:solidFill>
                <a:latin typeface="Lato Black"/>
                <a:ea typeface="Lato Black"/>
                <a:cs typeface="Lato Black"/>
                <a:sym typeface="Lato Black"/>
              </a:rPr>
              <a:t>Prolonged mechanical ventilation after cardiac surgery is associated with longer hospitalization, higher morbidity, mortality, and increased costs. Prolonged intubation is associated with both ventilator-associated pneumonia and significant dysphagia. Early extubation, within 6 hours of ICU arrival, can be achieved with time directed extubation protocols and low-dose opioid anesthesia. This is safe (even in patients at high risk) and associated with decreased ICU time, length of stay, and costs.</a:t>
            </a:r>
            <a:endParaRPr sz="1400" b="0" i="0" u="none" strike="noStrike" cap="none">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3199"/>
              <a:buFont typeface="Arial"/>
              <a:buNone/>
            </a:pPr>
            <a:endParaRPr sz="3199" b="1" i="0" u="none" strike="noStrike" cap="none">
              <a:solidFill>
                <a:srgbClr val="000000"/>
              </a:solidFill>
              <a:latin typeface="Lato Black"/>
              <a:ea typeface="Lato Black"/>
              <a:cs typeface="Lato Black"/>
              <a:sym typeface="Lato Black"/>
            </a:endParaRPr>
          </a:p>
          <a:p>
            <a:pPr marL="457200" marR="0" lvl="0" indent="-457200" algn="l" rtl="0">
              <a:lnSpc>
                <a:spcPct val="150000"/>
              </a:lnSpc>
              <a:spcBef>
                <a:spcPts val="0"/>
              </a:spcBef>
              <a:spcAft>
                <a:spcPts val="0"/>
              </a:spcAft>
              <a:buClr>
                <a:srgbClr val="04A5DF"/>
              </a:buClr>
              <a:buSzPts val="6600"/>
              <a:buFont typeface="Noto Sans Symbols"/>
              <a:buChar char="✔"/>
            </a:pPr>
            <a:r>
              <a:rPr lang="en-CA" sz="4400" b="1" i="0" u="none" strike="noStrike" cap="none">
                <a:solidFill>
                  <a:schemeClr val="accent2"/>
                </a:solidFill>
                <a:latin typeface="Lato Black"/>
                <a:ea typeface="Lato Black"/>
                <a:cs typeface="Lato Black"/>
                <a:sym typeface="Lato Black"/>
              </a:rPr>
              <a:t>HOW? </a:t>
            </a:r>
            <a:r>
              <a:rPr lang="en-CA" sz="3199" b="1" i="1" u="none" strike="noStrike" cap="none">
                <a:solidFill>
                  <a:srgbClr val="000000"/>
                </a:solidFill>
                <a:latin typeface="Lato Black"/>
                <a:ea typeface="Lato Black"/>
                <a:cs typeface="Lato Black"/>
                <a:sym typeface="Lato Black"/>
              </a:rPr>
              <a:t>Input intuitional specific orders/protocol/pathway/elements</a:t>
            </a:r>
            <a:endParaRPr sz="1400" b="0" i="0" u="none" strike="noStrike" cap="none">
              <a:solidFill>
                <a:srgbClr val="000000"/>
              </a:solidFill>
              <a:latin typeface="Arial"/>
              <a:ea typeface="Arial"/>
              <a:cs typeface="Arial"/>
              <a:sym typeface="Arial"/>
            </a:endParaRPr>
          </a:p>
        </p:txBody>
      </p:sp>
      <p:sp>
        <p:nvSpPr>
          <p:cNvPr id="478" name="Google Shape;478;p40"/>
          <p:cNvSpPr/>
          <p:nvPr/>
        </p:nvSpPr>
        <p:spPr>
          <a:xfrm>
            <a:off x="1843384" y="4527781"/>
            <a:ext cx="6632361" cy="206146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398"/>
              <a:buFont typeface="Arial"/>
              <a:buNone/>
            </a:pPr>
            <a:r>
              <a:rPr lang="en-CA" sz="6398" b="0" i="0" u="none" strike="noStrike" cap="none">
                <a:solidFill>
                  <a:schemeClr val="accent1"/>
                </a:solidFill>
                <a:latin typeface="Lato Black"/>
                <a:ea typeface="Lato Black"/>
                <a:cs typeface="Lato Black"/>
                <a:sym typeface="Lato Black"/>
              </a:rPr>
              <a:t>Early Extubation Strategies</a:t>
            </a:r>
            <a:endParaRPr sz="1400" b="0" i="0" u="none" strike="noStrike" cap="none">
              <a:solidFill>
                <a:srgbClr val="000000"/>
              </a:solidFill>
              <a:latin typeface="Arial"/>
              <a:ea typeface="Arial"/>
              <a:cs typeface="Arial"/>
              <a:sym typeface="Arial"/>
            </a:endParaRPr>
          </a:p>
        </p:txBody>
      </p:sp>
      <p:sp>
        <p:nvSpPr>
          <p:cNvPr id="479" name="Google Shape;479;p40"/>
          <p:cNvSpPr/>
          <p:nvPr/>
        </p:nvSpPr>
        <p:spPr>
          <a:xfrm>
            <a:off x="4307509" y="2518246"/>
            <a:ext cx="1704109" cy="1704109"/>
          </a:xfrm>
          <a:prstGeom prst="ellipse">
            <a:avLst/>
          </a:prstGeom>
          <a:solidFill>
            <a:schemeClr val="accent1"/>
          </a:solidFill>
          <a:ln w="381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6000"/>
              <a:buFont typeface="Arial"/>
              <a:buNone/>
            </a:pPr>
            <a:r>
              <a:rPr lang="en-CA" sz="6000" b="1" i="0" u="none" strike="noStrike" cap="none">
                <a:solidFill>
                  <a:schemeClr val="lt1"/>
                </a:solidFill>
                <a:latin typeface="Lato Black"/>
                <a:ea typeface="Lato Black"/>
                <a:cs typeface="Lato Black"/>
                <a:sym typeface="Lato Black"/>
              </a:rPr>
              <a:t>7</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41"/>
          <p:cNvSpPr txBox="1">
            <a:spLocks noGrp="1"/>
          </p:cNvSpPr>
          <p:nvPr>
            <p:ph type="title"/>
          </p:nvPr>
        </p:nvSpPr>
        <p:spPr>
          <a:xfrm>
            <a:off x="2412099" y="607922"/>
            <a:ext cx="18113012" cy="79583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300"/>
              <a:buFont typeface="Lato Black"/>
              <a:buNone/>
            </a:pPr>
            <a:r>
              <a:rPr lang="en-CA"/>
              <a:t>Postoperative Strategies</a:t>
            </a:r>
            <a:endParaRPr/>
          </a:p>
        </p:txBody>
      </p:sp>
      <p:sp>
        <p:nvSpPr>
          <p:cNvPr id="485" name="Google Shape;485;p41"/>
          <p:cNvSpPr/>
          <p:nvPr/>
        </p:nvSpPr>
        <p:spPr>
          <a:xfrm flipH="1">
            <a:off x="9897819" y="2413373"/>
            <a:ext cx="13523289" cy="7159204"/>
          </a:xfrm>
          <a:prstGeom prst="rect">
            <a:avLst/>
          </a:prstGeom>
          <a:noFill/>
          <a:ln>
            <a:noFill/>
          </a:ln>
        </p:spPr>
        <p:txBody>
          <a:bodyPr spcFirstLastPara="1" wrap="square" lIns="91425" tIns="45700" rIns="91425" bIns="45700" anchor="t" anchorCtr="0">
            <a:spAutoFit/>
          </a:bodyPr>
          <a:lstStyle/>
          <a:p>
            <a:pPr marL="457200" marR="0" lvl="0" indent="-457200" algn="l" rtl="0">
              <a:lnSpc>
                <a:spcPct val="150000"/>
              </a:lnSpc>
              <a:spcBef>
                <a:spcPts val="0"/>
              </a:spcBef>
              <a:spcAft>
                <a:spcPts val="0"/>
              </a:spcAft>
              <a:buClr>
                <a:srgbClr val="04A5DF"/>
              </a:buClr>
              <a:buSzPts val="6600"/>
              <a:buFont typeface="Noto Sans Symbols"/>
              <a:buChar char="✔"/>
            </a:pPr>
            <a:r>
              <a:rPr lang="en-CA" sz="4400" b="1" i="0" u="none" strike="noStrike" cap="none">
                <a:solidFill>
                  <a:schemeClr val="accent2"/>
                </a:solidFill>
                <a:latin typeface="Lato Black"/>
                <a:ea typeface="Lato Black"/>
                <a:cs typeface="Lato Black"/>
                <a:sym typeface="Lato Black"/>
              </a:rPr>
              <a:t>WHY? </a:t>
            </a:r>
            <a:r>
              <a:rPr lang="en-CA" sz="3199" b="1" i="0" u="none" strike="noStrike" cap="none">
                <a:solidFill>
                  <a:srgbClr val="000000"/>
                </a:solidFill>
                <a:latin typeface="Lato Black"/>
                <a:ea typeface="Lato Black"/>
                <a:cs typeface="Lato Black"/>
                <a:sym typeface="Lato Black"/>
              </a:rPr>
              <a:t>Acute kidney injury (AKI) complicates 22% to 36% of cardiac surgical procedures, doubling total hospital costs. Strategies to reduce AKI involve assessing which patients are at risk and then implementing therapies to reduce the incidence. Urinary biomarkers (such as tissue inhibitor of metalloproteinases-2 and insulin like growth factor-binding protein 7) can identify patients who are at increased risk of developing AKI.</a:t>
            </a:r>
            <a:endParaRPr sz="1400" b="0" i="0" u="none" strike="noStrike" cap="none">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3199"/>
              <a:buFont typeface="Arial"/>
              <a:buNone/>
            </a:pPr>
            <a:endParaRPr sz="3199" b="1" i="0" u="none" strike="noStrike" cap="none">
              <a:solidFill>
                <a:srgbClr val="000000"/>
              </a:solidFill>
              <a:latin typeface="Lato Black"/>
              <a:ea typeface="Lato Black"/>
              <a:cs typeface="Lato Black"/>
              <a:sym typeface="Lato Black"/>
            </a:endParaRPr>
          </a:p>
          <a:p>
            <a:pPr marL="457200" marR="0" lvl="0" indent="-457200" algn="l" rtl="0">
              <a:lnSpc>
                <a:spcPct val="150000"/>
              </a:lnSpc>
              <a:spcBef>
                <a:spcPts val="0"/>
              </a:spcBef>
              <a:spcAft>
                <a:spcPts val="0"/>
              </a:spcAft>
              <a:buClr>
                <a:srgbClr val="04A5DF"/>
              </a:buClr>
              <a:buSzPts val="6600"/>
              <a:buFont typeface="Noto Sans Symbols"/>
              <a:buChar char="✔"/>
            </a:pPr>
            <a:r>
              <a:rPr lang="en-CA" sz="4400" b="1" i="0" u="none" strike="noStrike" cap="none">
                <a:solidFill>
                  <a:schemeClr val="accent2"/>
                </a:solidFill>
                <a:latin typeface="Lato Black"/>
                <a:ea typeface="Lato Black"/>
                <a:cs typeface="Lato Black"/>
                <a:sym typeface="Lato Black"/>
              </a:rPr>
              <a:t>HOW? </a:t>
            </a:r>
            <a:r>
              <a:rPr lang="en-CA" sz="3199" b="1" i="1" u="none" strike="noStrike" cap="none">
                <a:solidFill>
                  <a:srgbClr val="000000"/>
                </a:solidFill>
                <a:latin typeface="Lato Black"/>
                <a:ea typeface="Lato Black"/>
                <a:cs typeface="Lato Black"/>
                <a:sym typeface="Lato Black"/>
              </a:rPr>
              <a:t>Input intuitional specific orders/protocol/pathway/elements</a:t>
            </a:r>
            <a:endParaRPr sz="1400" b="0" i="0" u="none" strike="noStrike" cap="none">
              <a:solidFill>
                <a:srgbClr val="000000"/>
              </a:solidFill>
              <a:latin typeface="Arial"/>
              <a:ea typeface="Arial"/>
              <a:cs typeface="Arial"/>
              <a:sym typeface="Arial"/>
            </a:endParaRPr>
          </a:p>
        </p:txBody>
      </p:sp>
      <p:sp>
        <p:nvSpPr>
          <p:cNvPr id="486" name="Google Shape;486;p41"/>
          <p:cNvSpPr/>
          <p:nvPr/>
        </p:nvSpPr>
        <p:spPr>
          <a:xfrm>
            <a:off x="1843384" y="4527781"/>
            <a:ext cx="6632361" cy="40305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398"/>
              <a:buFont typeface="Arial"/>
              <a:buNone/>
            </a:pPr>
            <a:r>
              <a:rPr lang="en-CA" sz="6398" b="0" i="0" u="none" strike="noStrike" cap="none">
                <a:solidFill>
                  <a:schemeClr val="accent1"/>
                </a:solidFill>
                <a:latin typeface="Lato Black"/>
                <a:ea typeface="Lato Black"/>
                <a:cs typeface="Lato Black"/>
                <a:sym typeface="Lato Black"/>
              </a:rPr>
              <a:t>Screen for Kidney Stress and Acute Kidney Injury</a:t>
            </a:r>
            <a:endParaRPr sz="1400" b="0" i="0" u="none" strike="noStrike" cap="none">
              <a:solidFill>
                <a:srgbClr val="000000"/>
              </a:solidFill>
              <a:latin typeface="Arial"/>
              <a:ea typeface="Arial"/>
              <a:cs typeface="Arial"/>
              <a:sym typeface="Arial"/>
            </a:endParaRPr>
          </a:p>
        </p:txBody>
      </p:sp>
      <p:sp>
        <p:nvSpPr>
          <p:cNvPr id="487" name="Google Shape;487;p41"/>
          <p:cNvSpPr/>
          <p:nvPr/>
        </p:nvSpPr>
        <p:spPr>
          <a:xfrm>
            <a:off x="4307509" y="2518246"/>
            <a:ext cx="1704109" cy="1704109"/>
          </a:xfrm>
          <a:prstGeom prst="ellipse">
            <a:avLst/>
          </a:prstGeom>
          <a:solidFill>
            <a:schemeClr val="accent1"/>
          </a:solidFill>
          <a:ln w="381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6000"/>
              <a:buFont typeface="Arial"/>
              <a:buNone/>
            </a:pPr>
            <a:r>
              <a:rPr lang="en-CA" sz="6000" b="1" i="0" u="none" strike="noStrike" cap="none">
                <a:solidFill>
                  <a:schemeClr val="lt1"/>
                </a:solidFill>
                <a:latin typeface="Lato Black"/>
                <a:ea typeface="Lato Black"/>
                <a:cs typeface="Lato Black"/>
                <a:sym typeface="Lato Black"/>
              </a:rPr>
              <a:t>8</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42"/>
          <p:cNvSpPr txBox="1">
            <a:spLocks noGrp="1"/>
          </p:cNvSpPr>
          <p:nvPr>
            <p:ph type="title"/>
          </p:nvPr>
        </p:nvSpPr>
        <p:spPr>
          <a:xfrm>
            <a:off x="2412099" y="607922"/>
            <a:ext cx="18113012" cy="79583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300"/>
              <a:buFont typeface="Lato Black"/>
              <a:buNone/>
            </a:pPr>
            <a:r>
              <a:rPr lang="en-CA"/>
              <a:t>Postoperative Strategies</a:t>
            </a:r>
            <a:endParaRPr/>
          </a:p>
        </p:txBody>
      </p:sp>
      <p:sp>
        <p:nvSpPr>
          <p:cNvPr id="493" name="Google Shape;493;p42"/>
          <p:cNvSpPr/>
          <p:nvPr/>
        </p:nvSpPr>
        <p:spPr>
          <a:xfrm flipH="1">
            <a:off x="9897819" y="2413373"/>
            <a:ext cx="13523289" cy="6554446"/>
          </a:xfrm>
          <a:prstGeom prst="rect">
            <a:avLst/>
          </a:prstGeom>
          <a:noFill/>
          <a:ln>
            <a:noFill/>
          </a:ln>
        </p:spPr>
        <p:txBody>
          <a:bodyPr spcFirstLastPara="1" wrap="square" lIns="91425" tIns="45700" rIns="91425" bIns="45700" anchor="t" anchorCtr="0">
            <a:spAutoFit/>
          </a:bodyPr>
          <a:lstStyle/>
          <a:p>
            <a:pPr marL="457200" marR="0" lvl="0" indent="-457200" algn="l" rtl="0">
              <a:lnSpc>
                <a:spcPct val="150000"/>
              </a:lnSpc>
              <a:spcBef>
                <a:spcPts val="0"/>
              </a:spcBef>
              <a:spcAft>
                <a:spcPts val="0"/>
              </a:spcAft>
              <a:buClr>
                <a:srgbClr val="04A5DF"/>
              </a:buClr>
              <a:buSzPts val="6600"/>
              <a:buFont typeface="Noto Sans Symbols"/>
              <a:buChar char="✔"/>
            </a:pPr>
            <a:r>
              <a:rPr lang="en-CA" sz="4400" b="1" i="0" u="none" strike="noStrike" cap="none" dirty="0">
                <a:solidFill>
                  <a:schemeClr val="accent2"/>
                </a:solidFill>
                <a:latin typeface="Lato Black"/>
                <a:ea typeface="Lato Black"/>
                <a:cs typeface="Lato Black"/>
                <a:sym typeface="Lato Black"/>
              </a:rPr>
              <a:t>WHY? </a:t>
            </a:r>
            <a:r>
              <a:rPr lang="en-CA" sz="3199" b="1" i="0" u="none" strike="noStrike" cap="none" dirty="0">
                <a:solidFill>
                  <a:srgbClr val="000000"/>
                </a:solidFill>
                <a:latin typeface="Lato Black"/>
                <a:ea typeface="Lato Black"/>
                <a:cs typeface="Lato Black"/>
                <a:sym typeface="Lato Black"/>
              </a:rPr>
              <a:t>Goal-directed therapy uses monitoring techniques to guide clinicians in administering fluids, vasopressors, and inotropes to avoid hypotension and low cardiac output. While many clinicians do this informally, goal-directed therapy uses a standardized algorithm for all patients to improve outcomes.</a:t>
            </a:r>
            <a:endParaRPr sz="1400" b="0" i="0" u="none" strike="noStrike" cap="none" dirty="0">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3199"/>
              <a:buFont typeface="Arial"/>
              <a:buNone/>
            </a:pPr>
            <a:endParaRPr sz="3199" b="1" i="0" u="none" strike="noStrike" cap="none" dirty="0">
              <a:solidFill>
                <a:srgbClr val="000000"/>
              </a:solidFill>
              <a:latin typeface="Lato Black"/>
              <a:ea typeface="Lato Black"/>
              <a:cs typeface="Lato Black"/>
              <a:sym typeface="Lato Black"/>
            </a:endParaRPr>
          </a:p>
          <a:p>
            <a:pPr marL="457200" marR="0" lvl="0" indent="-457200" algn="l" rtl="0">
              <a:lnSpc>
                <a:spcPct val="150000"/>
              </a:lnSpc>
              <a:spcBef>
                <a:spcPts val="0"/>
              </a:spcBef>
              <a:spcAft>
                <a:spcPts val="0"/>
              </a:spcAft>
              <a:buClr>
                <a:srgbClr val="04A5DF"/>
              </a:buClr>
              <a:buSzPts val="6600"/>
              <a:buFont typeface="Noto Sans Symbols"/>
              <a:buChar char="✔"/>
            </a:pPr>
            <a:r>
              <a:rPr lang="en-CA" sz="4400" b="1" i="0" u="none" strike="noStrike" cap="none" dirty="0">
                <a:solidFill>
                  <a:schemeClr val="accent2"/>
                </a:solidFill>
                <a:latin typeface="Lato Black"/>
                <a:ea typeface="Lato Black"/>
                <a:cs typeface="Lato Black"/>
                <a:sym typeface="Lato Black"/>
              </a:rPr>
              <a:t>HOW? </a:t>
            </a:r>
            <a:r>
              <a:rPr lang="en-CA" sz="3199" b="1" i="1" u="none" strike="noStrike" cap="none" dirty="0">
                <a:solidFill>
                  <a:srgbClr val="000000"/>
                </a:solidFill>
                <a:latin typeface="Lato Black"/>
                <a:ea typeface="Lato Black"/>
                <a:cs typeface="Lato Black"/>
                <a:sym typeface="Lato Black"/>
              </a:rPr>
              <a:t>Input intuitional specific orders/protocol/pathway/elements</a:t>
            </a:r>
            <a:endParaRPr sz="1400" b="0" i="0" u="none" strike="noStrike" cap="none" dirty="0">
              <a:solidFill>
                <a:srgbClr val="000000"/>
              </a:solidFill>
              <a:latin typeface="Arial"/>
              <a:ea typeface="Arial"/>
              <a:cs typeface="Arial"/>
              <a:sym typeface="Arial"/>
            </a:endParaRPr>
          </a:p>
        </p:txBody>
      </p:sp>
      <p:sp>
        <p:nvSpPr>
          <p:cNvPr id="494" name="Google Shape;494;p42"/>
          <p:cNvSpPr/>
          <p:nvPr/>
        </p:nvSpPr>
        <p:spPr>
          <a:xfrm>
            <a:off x="1843384" y="4527781"/>
            <a:ext cx="6632361" cy="206146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398"/>
              <a:buFont typeface="Arial"/>
              <a:buNone/>
            </a:pPr>
            <a:r>
              <a:rPr lang="en-CA" sz="6398" b="0" i="0" u="none" strike="noStrike" cap="none">
                <a:solidFill>
                  <a:schemeClr val="accent1"/>
                </a:solidFill>
                <a:latin typeface="Lato Black"/>
                <a:ea typeface="Lato Black"/>
                <a:cs typeface="Lato Black"/>
                <a:sym typeface="Lato Black"/>
              </a:rPr>
              <a:t>Goal-Directed  Therapy</a:t>
            </a:r>
            <a:endParaRPr sz="1400" b="0" i="0" u="none" strike="noStrike" cap="none">
              <a:solidFill>
                <a:srgbClr val="000000"/>
              </a:solidFill>
              <a:latin typeface="Arial"/>
              <a:ea typeface="Arial"/>
              <a:cs typeface="Arial"/>
              <a:sym typeface="Arial"/>
            </a:endParaRPr>
          </a:p>
        </p:txBody>
      </p:sp>
      <p:sp>
        <p:nvSpPr>
          <p:cNvPr id="495" name="Google Shape;495;p42"/>
          <p:cNvSpPr/>
          <p:nvPr/>
        </p:nvSpPr>
        <p:spPr>
          <a:xfrm>
            <a:off x="4307509" y="2518246"/>
            <a:ext cx="1704109" cy="1704109"/>
          </a:xfrm>
          <a:prstGeom prst="ellipse">
            <a:avLst/>
          </a:prstGeom>
          <a:solidFill>
            <a:schemeClr val="accent1"/>
          </a:solidFill>
          <a:ln w="381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6000"/>
              <a:buFont typeface="Arial"/>
              <a:buNone/>
            </a:pPr>
            <a:r>
              <a:rPr lang="en-CA" sz="6000" b="1" i="0" u="none" strike="noStrike" cap="none">
                <a:solidFill>
                  <a:schemeClr val="lt1"/>
                </a:solidFill>
                <a:latin typeface="Lato Black"/>
                <a:ea typeface="Lato Black"/>
                <a:cs typeface="Lato Black"/>
                <a:sym typeface="Lato Black"/>
              </a:rPr>
              <a:t>9</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3"/>
          <p:cNvSpPr/>
          <p:nvPr/>
        </p:nvSpPr>
        <p:spPr>
          <a:xfrm>
            <a:off x="0" y="1784"/>
            <a:ext cx="24377650" cy="6724332"/>
          </a:xfrm>
          <a:custGeom>
            <a:avLst/>
            <a:gdLst/>
            <a:ahLst/>
            <a:cxnLst/>
            <a:rect l="l" t="t" r="r" b="b"/>
            <a:pathLst>
              <a:path w="12192000" h="3363042" extrusionOk="0">
                <a:moveTo>
                  <a:pt x="0" y="0"/>
                </a:moveTo>
                <a:lnTo>
                  <a:pt x="12192000" y="0"/>
                </a:lnTo>
                <a:lnTo>
                  <a:pt x="12192000" y="272597"/>
                </a:lnTo>
                <a:lnTo>
                  <a:pt x="12192000" y="274320"/>
                </a:lnTo>
                <a:lnTo>
                  <a:pt x="12192000" y="391242"/>
                </a:lnTo>
                <a:lnTo>
                  <a:pt x="12192000" y="651842"/>
                </a:lnTo>
                <a:lnTo>
                  <a:pt x="12192000" y="3134442"/>
                </a:lnTo>
                <a:lnTo>
                  <a:pt x="1636044" y="3134442"/>
                </a:lnTo>
                <a:lnTo>
                  <a:pt x="1407444" y="3363042"/>
                </a:lnTo>
                <a:lnTo>
                  <a:pt x="1178844" y="3134442"/>
                </a:lnTo>
                <a:lnTo>
                  <a:pt x="0" y="3134442"/>
                </a:lnTo>
                <a:lnTo>
                  <a:pt x="0" y="651842"/>
                </a:lnTo>
                <a:lnTo>
                  <a:pt x="0" y="391242"/>
                </a:lnTo>
                <a:lnTo>
                  <a:pt x="0" y="274320"/>
                </a:lnTo>
                <a:lnTo>
                  <a:pt x="0" y="272597"/>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99"/>
              <a:buFont typeface="Arial"/>
              <a:buNone/>
            </a:pPr>
            <a:endParaRPr sz="2799" b="0" i="0" u="none" strike="noStrike" cap="none">
              <a:solidFill>
                <a:schemeClr val="lt1"/>
              </a:solidFill>
              <a:latin typeface="Arial"/>
              <a:ea typeface="Arial"/>
              <a:cs typeface="Arial"/>
              <a:sym typeface="Arial"/>
            </a:endParaRPr>
          </a:p>
        </p:txBody>
      </p:sp>
      <p:sp>
        <p:nvSpPr>
          <p:cNvPr id="117" name="Google Shape;117;p3"/>
          <p:cNvSpPr/>
          <p:nvPr/>
        </p:nvSpPr>
        <p:spPr>
          <a:xfrm flipH="1">
            <a:off x="3823948" y="7486237"/>
            <a:ext cx="8715144" cy="2255640"/>
          </a:xfrm>
          <a:prstGeom prst="rect">
            <a:avLst/>
          </a:prstGeom>
          <a:noFill/>
          <a:ln>
            <a:noFill/>
          </a:ln>
        </p:spPr>
        <p:txBody>
          <a:bodyPr spcFirstLastPara="1" wrap="square" lIns="91425" tIns="45700" rIns="91425" bIns="45700" anchor="t" anchorCtr="0">
            <a:spAutoFit/>
          </a:bodyPr>
          <a:lstStyle/>
          <a:p>
            <a:pPr marL="457200" marR="0" lvl="0" indent="-457200" algn="l" rtl="0">
              <a:lnSpc>
                <a:spcPct val="150000"/>
              </a:lnSpc>
              <a:spcBef>
                <a:spcPts val="0"/>
              </a:spcBef>
              <a:spcAft>
                <a:spcPts val="0"/>
              </a:spcAft>
              <a:buClr>
                <a:srgbClr val="04A5DF"/>
              </a:buClr>
              <a:buSzPts val="4799"/>
              <a:buFont typeface="Noto Sans Symbols"/>
              <a:buChar char="✔"/>
            </a:pPr>
            <a:r>
              <a:rPr lang="en-CA" sz="3199" b="1" i="0" u="none" strike="noStrike" cap="none">
                <a:solidFill>
                  <a:srgbClr val="000000"/>
                </a:solidFill>
                <a:latin typeface="Lato Black"/>
                <a:ea typeface="Lato Black"/>
                <a:cs typeface="Lato Black"/>
                <a:sym typeface="Lato Black"/>
              </a:rPr>
              <a:t>A care pathway for specific surgical procedures that include pre-determined activities, rules, and guidelines</a:t>
            </a:r>
            <a:endParaRPr sz="1400" b="0" i="0" u="none" strike="noStrike" cap="none">
              <a:solidFill>
                <a:srgbClr val="000000"/>
              </a:solidFill>
              <a:latin typeface="Arial"/>
              <a:ea typeface="Arial"/>
              <a:cs typeface="Arial"/>
              <a:sym typeface="Arial"/>
            </a:endParaRPr>
          </a:p>
        </p:txBody>
      </p:sp>
      <p:sp>
        <p:nvSpPr>
          <p:cNvPr id="118" name="Google Shape;118;p3"/>
          <p:cNvSpPr/>
          <p:nvPr/>
        </p:nvSpPr>
        <p:spPr>
          <a:xfrm flipH="1">
            <a:off x="3823949" y="10095737"/>
            <a:ext cx="7922574" cy="1569235"/>
          </a:xfrm>
          <a:prstGeom prst="rect">
            <a:avLst/>
          </a:prstGeom>
          <a:noFill/>
          <a:ln>
            <a:noFill/>
          </a:ln>
        </p:spPr>
        <p:txBody>
          <a:bodyPr spcFirstLastPara="1" wrap="square" lIns="91425" tIns="45700" rIns="91425" bIns="45700" anchor="t" anchorCtr="0">
            <a:spAutoFit/>
          </a:bodyPr>
          <a:lstStyle/>
          <a:p>
            <a:pPr marL="457200" marR="0" lvl="0" indent="-457200" algn="l" rtl="0">
              <a:lnSpc>
                <a:spcPct val="150000"/>
              </a:lnSpc>
              <a:spcBef>
                <a:spcPts val="0"/>
              </a:spcBef>
              <a:spcAft>
                <a:spcPts val="0"/>
              </a:spcAft>
              <a:buClr>
                <a:srgbClr val="00B0F0"/>
              </a:buClr>
              <a:buSzPts val="4799"/>
              <a:buFont typeface="Noto Sans Symbols"/>
              <a:buChar char="✔"/>
            </a:pPr>
            <a:r>
              <a:rPr lang="en-CA" sz="3199" b="1" i="0" u="none" strike="noStrike" cap="none">
                <a:solidFill>
                  <a:srgbClr val="000000"/>
                </a:solidFill>
                <a:latin typeface="Lato Black"/>
                <a:ea typeface="Lato Black"/>
                <a:cs typeface="Lato Black"/>
                <a:sym typeface="Lato Black"/>
              </a:rPr>
              <a:t>Standardized order sets with ERAS</a:t>
            </a:r>
            <a:r>
              <a:rPr lang="en-CA" sz="3200" b="0" i="1" u="none" strike="noStrike" cap="none" baseline="30000">
                <a:solidFill>
                  <a:schemeClr val="dk1"/>
                </a:solidFill>
                <a:latin typeface="Arial"/>
                <a:ea typeface="Arial"/>
                <a:cs typeface="Arial"/>
                <a:sym typeface="Arial"/>
              </a:rPr>
              <a:t>®</a:t>
            </a:r>
            <a:r>
              <a:rPr lang="en-CA" sz="3199" b="1" i="0" u="none" strike="noStrike" cap="none">
                <a:solidFill>
                  <a:srgbClr val="000000"/>
                </a:solidFill>
                <a:latin typeface="Lato Black"/>
                <a:ea typeface="Lato Black"/>
                <a:cs typeface="Lato Black"/>
                <a:sym typeface="Lato Black"/>
              </a:rPr>
              <a:t> components pre-checked</a:t>
            </a:r>
            <a:endParaRPr sz="1400" b="0" i="0" u="none" strike="noStrike" cap="none">
              <a:solidFill>
                <a:srgbClr val="000000"/>
              </a:solidFill>
              <a:latin typeface="Arial"/>
              <a:ea typeface="Arial"/>
              <a:cs typeface="Arial"/>
              <a:sym typeface="Arial"/>
            </a:endParaRPr>
          </a:p>
        </p:txBody>
      </p:sp>
      <p:sp>
        <p:nvSpPr>
          <p:cNvPr id="119" name="Google Shape;119;p3"/>
          <p:cNvSpPr/>
          <p:nvPr/>
        </p:nvSpPr>
        <p:spPr>
          <a:xfrm flipH="1">
            <a:off x="15241083" y="7486237"/>
            <a:ext cx="7355148" cy="2307707"/>
          </a:xfrm>
          <a:prstGeom prst="rect">
            <a:avLst/>
          </a:prstGeom>
          <a:noFill/>
          <a:ln>
            <a:noFill/>
          </a:ln>
        </p:spPr>
        <p:txBody>
          <a:bodyPr spcFirstLastPara="1" wrap="square" lIns="91425" tIns="45700" rIns="91425" bIns="45700" anchor="t" anchorCtr="0">
            <a:spAutoFit/>
          </a:bodyPr>
          <a:lstStyle/>
          <a:p>
            <a:pPr marL="457200" marR="0" lvl="0" indent="-457200" algn="l" rtl="0">
              <a:lnSpc>
                <a:spcPct val="150000"/>
              </a:lnSpc>
              <a:spcBef>
                <a:spcPts val="0"/>
              </a:spcBef>
              <a:spcAft>
                <a:spcPts val="0"/>
              </a:spcAft>
              <a:buClr>
                <a:srgbClr val="00B0F0"/>
              </a:buClr>
              <a:buSzPts val="4799"/>
              <a:buFont typeface="Noto Sans Symbols"/>
              <a:buChar char="✔"/>
            </a:pPr>
            <a:r>
              <a:rPr lang="en-CA" sz="3199" b="1" i="0" u="none" strike="noStrike" cap="none">
                <a:solidFill>
                  <a:srgbClr val="000000"/>
                </a:solidFill>
                <a:latin typeface="Lato Black"/>
                <a:ea typeface="Lato Black"/>
                <a:cs typeface="Lato Black"/>
                <a:sym typeface="Lato Black"/>
              </a:rPr>
              <a:t>A multidisciplinary care pathway to expedite and enhance recovery after surgery</a:t>
            </a:r>
            <a:endParaRPr sz="1400" b="0" i="0" u="none" strike="noStrike" cap="none">
              <a:solidFill>
                <a:srgbClr val="000000"/>
              </a:solidFill>
              <a:latin typeface="Arial"/>
              <a:ea typeface="Arial"/>
              <a:cs typeface="Arial"/>
              <a:sym typeface="Arial"/>
            </a:endParaRPr>
          </a:p>
        </p:txBody>
      </p:sp>
      <p:sp>
        <p:nvSpPr>
          <p:cNvPr id="120" name="Google Shape;120;p3"/>
          <p:cNvSpPr/>
          <p:nvPr/>
        </p:nvSpPr>
        <p:spPr>
          <a:xfrm flipH="1">
            <a:off x="15241083" y="10025402"/>
            <a:ext cx="5852884" cy="733599"/>
          </a:xfrm>
          <a:prstGeom prst="rect">
            <a:avLst/>
          </a:prstGeom>
          <a:noFill/>
          <a:ln>
            <a:noFill/>
          </a:ln>
        </p:spPr>
        <p:txBody>
          <a:bodyPr spcFirstLastPara="1" wrap="square" lIns="91425" tIns="45700" rIns="91425" bIns="45700" anchor="t" anchorCtr="0">
            <a:spAutoFit/>
          </a:bodyPr>
          <a:lstStyle/>
          <a:p>
            <a:pPr marL="457200" marR="0" lvl="0" indent="-457200" algn="l" rtl="0">
              <a:lnSpc>
                <a:spcPct val="150000"/>
              </a:lnSpc>
              <a:spcBef>
                <a:spcPts val="0"/>
              </a:spcBef>
              <a:spcAft>
                <a:spcPts val="0"/>
              </a:spcAft>
              <a:buClr>
                <a:srgbClr val="00B0F0"/>
              </a:buClr>
              <a:buSzPts val="4799"/>
              <a:buFont typeface="Noto Sans Symbols"/>
              <a:buChar char="✔"/>
            </a:pPr>
            <a:r>
              <a:rPr lang="en-CA" sz="3199" b="1" i="0" u="none" strike="noStrike" cap="none">
                <a:solidFill>
                  <a:srgbClr val="000000"/>
                </a:solidFill>
                <a:latin typeface="Lato Black"/>
                <a:ea typeface="Lato Black"/>
                <a:cs typeface="Lato Black"/>
                <a:sym typeface="Lato Black"/>
              </a:rPr>
              <a:t>Patient and Staff Education </a:t>
            </a:r>
            <a:endParaRPr sz="1400" b="0" i="0" u="none" strike="noStrike" cap="none">
              <a:solidFill>
                <a:srgbClr val="000000"/>
              </a:solidFill>
              <a:latin typeface="Arial"/>
              <a:ea typeface="Arial"/>
              <a:cs typeface="Arial"/>
              <a:sym typeface="Arial"/>
            </a:endParaRPr>
          </a:p>
        </p:txBody>
      </p:sp>
      <p:grpSp>
        <p:nvGrpSpPr>
          <p:cNvPr id="121" name="Google Shape;121;p3"/>
          <p:cNvGrpSpPr/>
          <p:nvPr/>
        </p:nvGrpSpPr>
        <p:grpSpPr>
          <a:xfrm>
            <a:off x="1980437" y="1009089"/>
            <a:ext cx="10800123" cy="4267655"/>
            <a:chOff x="509046" y="497982"/>
            <a:chExt cx="5401468" cy="2134383"/>
          </a:xfrm>
        </p:grpSpPr>
        <p:sp>
          <p:nvSpPr>
            <p:cNvPr id="122" name="Google Shape;122;p3"/>
            <p:cNvSpPr/>
            <p:nvPr/>
          </p:nvSpPr>
          <p:spPr>
            <a:xfrm>
              <a:off x="509046" y="774981"/>
              <a:ext cx="5401468" cy="1030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398"/>
                <a:buFont typeface="Arial"/>
                <a:buNone/>
              </a:pPr>
              <a:r>
                <a:rPr lang="en-CA" sz="6398" b="0" i="0" u="none" strike="noStrike" cap="none">
                  <a:solidFill>
                    <a:schemeClr val="lt1"/>
                  </a:solidFill>
                  <a:latin typeface="Lato Black"/>
                  <a:ea typeface="Lato Black"/>
                  <a:cs typeface="Lato Black"/>
                  <a:sym typeface="Lato Black"/>
                </a:rPr>
                <a:t>What is Enhanced Recovery After Surgery (ERAS</a:t>
              </a:r>
              <a:r>
                <a:rPr lang="en-CA" sz="6600" b="0" i="1" u="none" strike="noStrike" cap="none" baseline="30000">
                  <a:solidFill>
                    <a:schemeClr val="lt1"/>
                  </a:solidFill>
                  <a:latin typeface="Arial"/>
                  <a:ea typeface="Arial"/>
                  <a:cs typeface="Arial"/>
                  <a:sym typeface="Arial"/>
                </a:rPr>
                <a:t>®</a:t>
              </a:r>
              <a:r>
                <a:rPr lang="en-CA" sz="6398" b="0" i="0" u="none" strike="noStrike" cap="none">
                  <a:solidFill>
                    <a:schemeClr val="lt1"/>
                  </a:solidFill>
                  <a:latin typeface="Lato Black"/>
                  <a:ea typeface="Lato Black"/>
                  <a:cs typeface="Lato Black"/>
                  <a:sym typeface="Lato Black"/>
                </a:rPr>
                <a:t>)?</a:t>
              </a:r>
              <a:endParaRPr sz="1400" b="0" i="0" u="none" strike="noStrike" cap="none">
                <a:solidFill>
                  <a:srgbClr val="000000"/>
                </a:solidFill>
                <a:latin typeface="Arial"/>
                <a:ea typeface="Arial"/>
                <a:cs typeface="Arial"/>
                <a:sym typeface="Arial"/>
              </a:endParaRPr>
            </a:p>
          </p:txBody>
        </p:sp>
        <p:sp>
          <p:nvSpPr>
            <p:cNvPr id="123" name="Google Shape;123;p3"/>
            <p:cNvSpPr txBox="1"/>
            <p:nvPr/>
          </p:nvSpPr>
          <p:spPr>
            <a:xfrm>
              <a:off x="509046" y="497982"/>
              <a:ext cx="92390" cy="2154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199"/>
                <a:buFont typeface="Arial"/>
                <a:buNone/>
              </a:pPr>
              <a:endParaRPr sz="2199" b="0" i="0" u="none" strike="noStrike" cap="none">
                <a:solidFill>
                  <a:schemeClr val="lt1"/>
                </a:solidFill>
                <a:latin typeface="Arial"/>
                <a:ea typeface="Arial"/>
                <a:cs typeface="Arial"/>
                <a:sym typeface="Arial"/>
              </a:endParaRPr>
            </a:p>
          </p:txBody>
        </p:sp>
        <p:sp>
          <p:nvSpPr>
            <p:cNvPr id="124" name="Google Shape;124;p3"/>
            <p:cNvSpPr txBox="1"/>
            <p:nvPr/>
          </p:nvSpPr>
          <p:spPr>
            <a:xfrm>
              <a:off x="509046" y="1939880"/>
              <a:ext cx="5104027" cy="69248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799"/>
                <a:buFont typeface="Arial"/>
                <a:buNone/>
              </a:pPr>
              <a:r>
                <a:rPr lang="en-CA" sz="2799" b="0" i="0" u="none" strike="noStrike" cap="none">
                  <a:solidFill>
                    <a:schemeClr val="lt1"/>
                  </a:solidFill>
                  <a:latin typeface="Arial"/>
                  <a:ea typeface="Arial"/>
                  <a:cs typeface="Arial"/>
                  <a:sym typeface="Arial"/>
                </a:rPr>
                <a:t>(a multimodal, multidisciplinary, evidence-based approach to care of the surgical patient that aims to optimize perioperative management and outcomes)</a:t>
              </a:r>
              <a:endParaRPr sz="1400" b="0" i="0" u="none" strike="noStrike" cap="none">
                <a:solidFill>
                  <a:srgbClr val="000000"/>
                </a:solidFill>
                <a:latin typeface="Arial"/>
                <a:ea typeface="Arial"/>
                <a:cs typeface="Arial"/>
                <a:sym typeface="Arial"/>
              </a:endParaRPr>
            </a:p>
          </p:txBody>
        </p:sp>
      </p:grpSp>
      <p:sp>
        <p:nvSpPr>
          <p:cNvPr id="125" name="Google Shape;125;p3"/>
          <p:cNvSpPr/>
          <p:nvPr/>
        </p:nvSpPr>
        <p:spPr>
          <a:xfrm>
            <a:off x="16426645" y="1689386"/>
            <a:ext cx="4667322" cy="3399428"/>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99"/>
              <a:buFont typeface="Arial"/>
              <a:buNone/>
            </a:pPr>
            <a:endParaRPr sz="3599" b="0" i="0" u="none" strike="noStrike" cap="none">
              <a:solidFill>
                <a:srgbClr val="FFFFFF"/>
              </a:solidFill>
              <a:latin typeface="Lato"/>
              <a:ea typeface="Lato"/>
              <a:cs typeface="Lato"/>
              <a:sym typeface="Lato"/>
            </a:endParaRPr>
          </a:p>
        </p:txBody>
      </p:sp>
      <p:pic>
        <p:nvPicPr>
          <p:cNvPr id="126" name="Google Shape;126;p3" descr="A picture containing text, light&#10;&#10;Description automatically generated"/>
          <p:cNvPicPr preferRelativeResize="0"/>
          <p:nvPr/>
        </p:nvPicPr>
        <p:blipFill rotWithShape="1">
          <a:blip r:embed="rId3">
            <a:alphaModFix/>
          </a:blip>
          <a:srcRect/>
          <a:stretch/>
        </p:blipFill>
        <p:spPr>
          <a:xfrm>
            <a:off x="17021372" y="2166554"/>
            <a:ext cx="3718413" cy="2495923"/>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43"/>
          <p:cNvSpPr txBox="1">
            <a:spLocks noGrp="1"/>
          </p:cNvSpPr>
          <p:nvPr>
            <p:ph type="title"/>
          </p:nvPr>
        </p:nvSpPr>
        <p:spPr>
          <a:xfrm>
            <a:off x="2412099" y="607922"/>
            <a:ext cx="18113012" cy="79583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300"/>
              <a:buFont typeface="Lato Black"/>
              <a:buNone/>
            </a:pPr>
            <a:r>
              <a:rPr lang="en-CA"/>
              <a:t>Postoperative Strategies</a:t>
            </a:r>
            <a:endParaRPr/>
          </a:p>
        </p:txBody>
      </p:sp>
      <p:sp>
        <p:nvSpPr>
          <p:cNvPr id="501" name="Google Shape;501;p43"/>
          <p:cNvSpPr/>
          <p:nvPr/>
        </p:nvSpPr>
        <p:spPr>
          <a:xfrm flipH="1">
            <a:off x="9897819" y="2413373"/>
            <a:ext cx="13523289" cy="5682261"/>
          </a:xfrm>
          <a:prstGeom prst="rect">
            <a:avLst/>
          </a:prstGeom>
          <a:noFill/>
          <a:ln>
            <a:noFill/>
          </a:ln>
        </p:spPr>
        <p:txBody>
          <a:bodyPr spcFirstLastPara="1" wrap="square" lIns="91425" tIns="45700" rIns="91425" bIns="45700" anchor="t" anchorCtr="0">
            <a:spAutoFit/>
          </a:bodyPr>
          <a:lstStyle/>
          <a:p>
            <a:pPr marL="457200" marR="0" lvl="0" indent="-457200" algn="l" rtl="0">
              <a:lnSpc>
                <a:spcPct val="150000"/>
              </a:lnSpc>
              <a:spcBef>
                <a:spcPts val="0"/>
              </a:spcBef>
              <a:spcAft>
                <a:spcPts val="0"/>
              </a:spcAft>
              <a:buClr>
                <a:srgbClr val="04A5DF"/>
              </a:buClr>
              <a:buSzPts val="6600"/>
              <a:buFont typeface="Noto Sans Symbols"/>
              <a:buChar char="✔"/>
            </a:pPr>
            <a:r>
              <a:rPr lang="en-CA" sz="4400" b="1" i="0" u="none" strike="noStrike" cap="none">
                <a:solidFill>
                  <a:schemeClr val="accent2"/>
                </a:solidFill>
                <a:latin typeface="Lato Black"/>
                <a:ea typeface="Lato Black"/>
                <a:cs typeface="Lato Black"/>
                <a:sym typeface="Lato Black"/>
              </a:rPr>
              <a:t>WHY? </a:t>
            </a:r>
            <a:r>
              <a:rPr lang="en-CA" sz="3199" b="1" i="0" u="none" strike="noStrike" cap="none">
                <a:solidFill>
                  <a:srgbClr val="000000"/>
                </a:solidFill>
                <a:latin typeface="Lato Black"/>
                <a:ea typeface="Lato Black"/>
                <a:cs typeface="Lato Black"/>
                <a:sym typeface="Lato Black"/>
              </a:rPr>
              <a:t>Early postoperative enteral feeding and mobilization after surgery are other essential components of ERAS surgical protocols. We recommend that programs tailor these recommendations to achieve these goals working with staff with expertise in nutrition, early cardiac rehabilitation, and physical therapy.</a:t>
            </a:r>
            <a:endParaRPr sz="1400" b="0" i="0" u="none" strike="noStrike" cap="none">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3199"/>
              <a:buFont typeface="Arial"/>
              <a:buNone/>
            </a:pPr>
            <a:endParaRPr sz="3199" b="1" i="0" u="none" strike="noStrike" cap="none">
              <a:solidFill>
                <a:srgbClr val="000000"/>
              </a:solidFill>
              <a:latin typeface="Lato Black"/>
              <a:ea typeface="Lato Black"/>
              <a:cs typeface="Lato Black"/>
              <a:sym typeface="Lato Black"/>
            </a:endParaRPr>
          </a:p>
          <a:p>
            <a:pPr marL="457200" marR="0" lvl="0" indent="-457200" algn="l" rtl="0">
              <a:lnSpc>
                <a:spcPct val="150000"/>
              </a:lnSpc>
              <a:spcBef>
                <a:spcPts val="0"/>
              </a:spcBef>
              <a:spcAft>
                <a:spcPts val="0"/>
              </a:spcAft>
              <a:buClr>
                <a:srgbClr val="04A5DF"/>
              </a:buClr>
              <a:buSzPts val="6600"/>
              <a:buFont typeface="Noto Sans Symbols"/>
              <a:buChar char="✔"/>
            </a:pPr>
            <a:r>
              <a:rPr lang="en-CA" sz="4400" b="1" i="0" u="none" strike="noStrike" cap="none">
                <a:solidFill>
                  <a:schemeClr val="accent2"/>
                </a:solidFill>
                <a:latin typeface="Lato Black"/>
                <a:ea typeface="Lato Black"/>
                <a:cs typeface="Lato Black"/>
                <a:sym typeface="Lato Black"/>
              </a:rPr>
              <a:t>HOW? </a:t>
            </a:r>
            <a:r>
              <a:rPr lang="en-CA" sz="3199" b="1" i="1" u="none" strike="noStrike" cap="none">
                <a:solidFill>
                  <a:srgbClr val="000000"/>
                </a:solidFill>
                <a:latin typeface="Lato Black"/>
                <a:ea typeface="Lato Black"/>
                <a:cs typeface="Lato Black"/>
                <a:sym typeface="Lato Black"/>
              </a:rPr>
              <a:t>Input intuitional specific orders/protocol/pathway/elements</a:t>
            </a:r>
            <a:endParaRPr sz="1400" b="0" i="0" u="none" strike="noStrike" cap="none">
              <a:solidFill>
                <a:srgbClr val="000000"/>
              </a:solidFill>
              <a:latin typeface="Arial"/>
              <a:ea typeface="Arial"/>
              <a:cs typeface="Arial"/>
              <a:sym typeface="Arial"/>
            </a:endParaRPr>
          </a:p>
        </p:txBody>
      </p:sp>
      <p:sp>
        <p:nvSpPr>
          <p:cNvPr id="502" name="Google Shape;502;p43"/>
          <p:cNvSpPr/>
          <p:nvPr/>
        </p:nvSpPr>
        <p:spPr>
          <a:xfrm>
            <a:off x="1843384" y="4527781"/>
            <a:ext cx="6632361" cy="206146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398"/>
              <a:buFont typeface="Arial"/>
              <a:buNone/>
            </a:pPr>
            <a:r>
              <a:rPr lang="en-CA" sz="6398" b="0" i="0" u="none" strike="noStrike" cap="none">
                <a:solidFill>
                  <a:schemeClr val="accent1"/>
                </a:solidFill>
                <a:latin typeface="Lato Black"/>
                <a:ea typeface="Lato Black"/>
                <a:cs typeface="Lato Black"/>
                <a:sym typeface="Lato Black"/>
              </a:rPr>
              <a:t>Early Mobility and Feeding</a:t>
            </a:r>
            <a:endParaRPr sz="1400" b="0" i="0" u="none" strike="noStrike" cap="none">
              <a:solidFill>
                <a:srgbClr val="000000"/>
              </a:solidFill>
              <a:latin typeface="Arial"/>
              <a:ea typeface="Arial"/>
              <a:cs typeface="Arial"/>
              <a:sym typeface="Arial"/>
            </a:endParaRPr>
          </a:p>
        </p:txBody>
      </p:sp>
      <p:sp>
        <p:nvSpPr>
          <p:cNvPr id="503" name="Google Shape;503;p43"/>
          <p:cNvSpPr/>
          <p:nvPr/>
        </p:nvSpPr>
        <p:spPr>
          <a:xfrm>
            <a:off x="4307509" y="2518246"/>
            <a:ext cx="1704109" cy="1704109"/>
          </a:xfrm>
          <a:prstGeom prst="ellipse">
            <a:avLst/>
          </a:prstGeom>
          <a:solidFill>
            <a:schemeClr val="accent1"/>
          </a:solidFill>
          <a:ln w="381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6000"/>
              <a:buFont typeface="Arial"/>
              <a:buNone/>
            </a:pPr>
            <a:r>
              <a:rPr lang="en-CA" sz="6000" b="1" i="0" u="none" strike="noStrike" cap="none">
                <a:solidFill>
                  <a:schemeClr val="lt1"/>
                </a:solidFill>
                <a:latin typeface="Lato Black"/>
                <a:ea typeface="Lato Black"/>
                <a:cs typeface="Lato Black"/>
                <a:sym typeface="Lato Black"/>
              </a:rPr>
              <a:t>10</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44"/>
          <p:cNvSpPr txBox="1">
            <a:spLocks noGrp="1"/>
          </p:cNvSpPr>
          <p:nvPr>
            <p:ph type="title"/>
          </p:nvPr>
        </p:nvSpPr>
        <p:spPr>
          <a:xfrm>
            <a:off x="2412099" y="607922"/>
            <a:ext cx="18113012" cy="79583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300"/>
              <a:buFont typeface="Lato Black"/>
              <a:buNone/>
            </a:pPr>
            <a:r>
              <a:rPr lang="en-CA"/>
              <a:t>Additional Considerations</a:t>
            </a:r>
            <a:endParaRPr/>
          </a:p>
        </p:txBody>
      </p:sp>
      <p:sp>
        <p:nvSpPr>
          <p:cNvPr id="509" name="Google Shape;509;p44"/>
          <p:cNvSpPr/>
          <p:nvPr/>
        </p:nvSpPr>
        <p:spPr>
          <a:xfrm flipH="1">
            <a:off x="9897819" y="2413373"/>
            <a:ext cx="13523289" cy="6420732"/>
          </a:xfrm>
          <a:prstGeom prst="rect">
            <a:avLst/>
          </a:prstGeom>
          <a:noFill/>
          <a:ln>
            <a:noFill/>
          </a:ln>
        </p:spPr>
        <p:txBody>
          <a:bodyPr spcFirstLastPara="1" wrap="square" lIns="91425" tIns="45700" rIns="91425" bIns="45700" anchor="t" anchorCtr="0">
            <a:spAutoFit/>
          </a:bodyPr>
          <a:lstStyle/>
          <a:p>
            <a:pPr marL="457200" marR="0" lvl="0" indent="-457200" algn="l" rtl="0">
              <a:lnSpc>
                <a:spcPct val="150000"/>
              </a:lnSpc>
              <a:spcBef>
                <a:spcPts val="0"/>
              </a:spcBef>
              <a:spcAft>
                <a:spcPts val="0"/>
              </a:spcAft>
              <a:buClr>
                <a:srgbClr val="04A5DF"/>
              </a:buClr>
              <a:buSzPts val="6600"/>
              <a:buFont typeface="Noto Sans Symbols"/>
              <a:buChar char="✔"/>
            </a:pPr>
            <a:r>
              <a:rPr lang="en-CA" sz="4400" b="1" i="0" u="none" strike="noStrike" cap="none">
                <a:solidFill>
                  <a:schemeClr val="accent2"/>
                </a:solidFill>
                <a:latin typeface="Lato Black"/>
                <a:ea typeface="Lato Black"/>
                <a:cs typeface="Lato Black"/>
                <a:sym typeface="Lato Black"/>
              </a:rPr>
              <a:t>WHY? </a:t>
            </a:r>
            <a:r>
              <a:rPr lang="en-CA" sz="3199" b="1" i="0" u="none" strike="noStrike" cap="none">
                <a:solidFill>
                  <a:srgbClr val="000000"/>
                </a:solidFill>
                <a:latin typeface="Lato Black"/>
                <a:ea typeface="Lato Black"/>
                <a:cs typeface="Lato Black"/>
                <a:sym typeface="Lato Black"/>
              </a:rPr>
              <a:t>Preoperative anemia is common and associated with poor outcomes in patients undergoing noncardiac surgery. Patients scheduled for cardiac surgery may have multifactorial causative mechanisms for anemia, including acute or chronic blood loss, vitamin B12, or folate deficiency, and anemia of chronic disease. If time permits, all causes of anemia should be investigated.</a:t>
            </a:r>
            <a:endParaRPr sz="1400" b="0" i="0" u="none" strike="noStrike" cap="none">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3199"/>
              <a:buFont typeface="Arial"/>
              <a:buNone/>
            </a:pPr>
            <a:endParaRPr sz="3199" b="1" i="0" u="none" strike="noStrike" cap="none">
              <a:solidFill>
                <a:srgbClr val="000000"/>
              </a:solidFill>
              <a:latin typeface="Lato Black"/>
              <a:ea typeface="Lato Black"/>
              <a:cs typeface="Lato Black"/>
              <a:sym typeface="Lato Black"/>
            </a:endParaRPr>
          </a:p>
          <a:p>
            <a:pPr marL="457200" marR="0" lvl="0" indent="-457200" algn="l" rtl="0">
              <a:lnSpc>
                <a:spcPct val="150000"/>
              </a:lnSpc>
              <a:spcBef>
                <a:spcPts val="0"/>
              </a:spcBef>
              <a:spcAft>
                <a:spcPts val="0"/>
              </a:spcAft>
              <a:buClr>
                <a:srgbClr val="04A5DF"/>
              </a:buClr>
              <a:buSzPts val="6600"/>
              <a:buFont typeface="Noto Sans Symbols"/>
              <a:buChar char="✔"/>
            </a:pPr>
            <a:r>
              <a:rPr lang="en-CA" sz="4400" b="1" i="0" u="none" strike="noStrike" cap="none">
                <a:solidFill>
                  <a:schemeClr val="accent2"/>
                </a:solidFill>
                <a:latin typeface="Lato Black"/>
                <a:ea typeface="Lato Black"/>
                <a:cs typeface="Lato Black"/>
                <a:sym typeface="Lato Black"/>
              </a:rPr>
              <a:t>HOW? </a:t>
            </a:r>
            <a:r>
              <a:rPr lang="en-CA" sz="3199" b="1" i="1" u="none" strike="noStrike" cap="none">
                <a:solidFill>
                  <a:srgbClr val="000000"/>
                </a:solidFill>
                <a:latin typeface="Lato Black"/>
                <a:ea typeface="Lato Black"/>
                <a:cs typeface="Lato Black"/>
                <a:sym typeface="Lato Black"/>
              </a:rPr>
              <a:t>Input intuitional specific orders/protocol/pathway/elements</a:t>
            </a:r>
            <a:endParaRPr sz="1400" b="0" i="0" u="none" strike="noStrike" cap="none">
              <a:solidFill>
                <a:srgbClr val="000000"/>
              </a:solidFill>
              <a:latin typeface="Arial"/>
              <a:ea typeface="Arial"/>
              <a:cs typeface="Arial"/>
              <a:sym typeface="Arial"/>
            </a:endParaRPr>
          </a:p>
        </p:txBody>
      </p:sp>
      <p:sp>
        <p:nvSpPr>
          <p:cNvPr id="510" name="Google Shape;510;p44"/>
          <p:cNvSpPr/>
          <p:nvPr/>
        </p:nvSpPr>
        <p:spPr>
          <a:xfrm>
            <a:off x="1843384" y="4527781"/>
            <a:ext cx="6632361" cy="206146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398"/>
              <a:buFont typeface="Arial"/>
              <a:buNone/>
            </a:pPr>
            <a:r>
              <a:rPr lang="en-CA" sz="6398" b="0" i="0" u="none" strike="noStrike" cap="none">
                <a:solidFill>
                  <a:schemeClr val="accent1"/>
                </a:solidFill>
                <a:latin typeface="Lato Black"/>
                <a:ea typeface="Lato Black"/>
                <a:cs typeface="Lato Black"/>
                <a:sym typeface="Lato Black"/>
              </a:rPr>
              <a:t>Preoperative Anemia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p45"/>
          <p:cNvSpPr txBox="1">
            <a:spLocks noGrp="1"/>
          </p:cNvSpPr>
          <p:nvPr>
            <p:ph type="title"/>
          </p:nvPr>
        </p:nvSpPr>
        <p:spPr>
          <a:xfrm>
            <a:off x="2412099" y="607922"/>
            <a:ext cx="18113012" cy="79583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300"/>
              <a:buFont typeface="Lato Black"/>
              <a:buNone/>
            </a:pPr>
            <a:r>
              <a:rPr lang="en-CA"/>
              <a:t>Additional Considerations</a:t>
            </a:r>
            <a:endParaRPr/>
          </a:p>
        </p:txBody>
      </p:sp>
      <p:sp>
        <p:nvSpPr>
          <p:cNvPr id="516" name="Google Shape;516;p45"/>
          <p:cNvSpPr/>
          <p:nvPr/>
        </p:nvSpPr>
        <p:spPr>
          <a:xfrm flipH="1">
            <a:off x="9897819" y="2413373"/>
            <a:ext cx="13523289" cy="8031389"/>
          </a:xfrm>
          <a:prstGeom prst="rect">
            <a:avLst/>
          </a:prstGeom>
          <a:noFill/>
          <a:ln>
            <a:noFill/>
          </a:ln>
        </p:spPr>
        <p:txBody>
          <a:bodyPr spcFirstLastPara="1" wrap="square" lIns="91425" tIns="45700" rIns="91425" bIns="45700" anchor="t" anchorCtr="0">
            <a:spAutoFit/>
          </a:bodyPr>
          <a:lstStyle/>
          <a:p>
            <a:pPr marL="457200" marR="0" lvl="0" indent="-457200" algn="l" rtl="0">
              <a:lnSpc>
                <a:spcPct val="150000"/>
              </a:lnSpc>
              <a:spcBef>
                <a:spcPts val="0"/>
              </a:spcBef>
              <a:spcAft>
                <a:spcPts val="0"/>
              </a:spcAft>
              <a:buClr>
                <a:srgbClr val="04A5DF"/>
              </a:buClr>
              <a:buSzPts val="6600"/>
              <a:buFont typeface="Noto Sans Symbols"/>
              <a:buChar char="✔"/>
            </a:pPr>
            <a:r>
              <a:rPr lang="en-CA" sz="4400" b="1" i="0" u="none" strike="noStrike" cap="none">
                <a:solidFill>
                  <a:schemeClr val="accent2"/>
                </a:solidFill>
                <a:latin typeface="Lato Black"/>
                <a:ea typeface="Lato Black"/>
                <a:cs typeface="Lato Black"/>
                <a:sym typeface="Lato Black"/>
              </a:rPr>
              <a:t>WHY? </a:t>
            </a:r>
            <a:r>
              <a:rPr lang="en-CA" sz="3199" b="1" i="0" u="none" strike="noStrike" cap="none">
                <a:solidFill>
                  <a:srgbClr val="000000"/>
                </a:solidFill>
                <a:latin typeface="Lato Black"/>
                <a:ea typeface="Lato Black"/>
                <a:cs typeface="Lato Black"/>
                <a:sym typeface="Lato Black"/>
              </a:rPr>
              <a:t>Impaired renal oxygenation has been demonstrated during CPB and is ameliorated by an increase in CPB flow. This may contribute to postoperative renal dysfunction and suggests that goal-directed perfusion strategies need to be considered. Other anesthetic considerations may include a comprehensive protective lung ventilation strategy. Multiple studies have established that clinicians should use a low tidal volume strategy for mechanical ventilation in cardiac surgery.</a:t>
            </a:r>
            <a:endParaRPr sz="1400" b="0" i="0" u="none" strike="noStrike" cap="none">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3199"/>
              <a:buFont typeface="Arial"/>
              <a:buNone/>
            </a:pPr>
            <a:endParaRPr sz="3199" b="1" i="0" u="none" strike="noStrike" cap="none">
              <a:solidFill>
                <a:srgbClr val="000000"/>
              </a:solidFill>
              <a:latin typeface="Lato Black"/>
              <a:ea typeface="Lato Black"/>
              <a:cs typeface="Lato Black"/>
              <a:sym typeface="Lato Black"/>
            </a:endParaRPr>
          </a:p>
          <a:p>
            <a:pPr marL="457200" marR="0" lvl="0" indent="-457200" algn="l" rtl="0">
              <a:lnSpc>
                <a:spcPct val="150000"/>
              </a:lnSpc>
              <a:spcBef>
                <a:spcPts val="0"/>
              </a:spcBef>
              <a:spcAft>
                <a:spcPts val="0"/>
              </a:spcAft>
              <a:buClr>
                <a:srgbClr val="04A5DF"/>
              </a:buClr>
              <a:buSzPts val="6600"/>
              <a:buFont typeface="Noto Sans Symbols"/>
              <a:buChar char="✔"/>
            </a:pPr>
            <a:r>
              <a:rPr lang="en-CA" sz="4400" b="1" i="0" u="none" strike="noStrike" cap="none">
                <a:solidFill>
                  <a:schemeClr val="accent2"/>
                </a:solidFill>
                <a:latin typeface="Lato Black"/>
                <a:ea typeface="Lato Black"/>
                <a:cs typeface="Lato Black"/>
                <a:sym typeface="Lato Black"/>
              </a:rPr>
              <a:t>HOW? </a:t>
            </a:r>
            <a:r>
              <a:rPr lang="en-CA" sz="3199" b="1" i="1" u="none" strike="noStrike" cap="none">
                <a:solidFill>
                  <a:srgbClr val="000000"/>
                </a:solidFill>
                <a:latin typeface="Lato Black"/>
                <a:ea typeface="Lato Black"/>
                <a:cs typeface="Lato Black"/>
                <a:sym typeface="Lato Black"/>
              </a:rPr>
              <a:t>Input intuitional specific orders/protocol/pathway/elements</a:t>
            </a:r>
            <a:endParaRPr sz="1400" b="0" i="0" u="none" strike="noStrike" cap="none">
              <a:solidFill>
                <a:srgbClr val="000000"/>
              </a:solidFill>
              <a:latin typeface="Arial"/>
              <a:ea typeface="Arial"/>
              <a:cs typeface="Arial"/>
              <a:sym typeface="Arial"/>
            </a:endParaRPr>
          </a:p>
        </p:txBody>
      </p:sp>
      <p:sp>
        <p:nvSpPr>
          <p:cNvPr id="517" name="Google Shape;517;p45"/>
          <p:cNvSpPr/>
          <p:nvPr/>
        </p:nvSpPr>
        <p:spPr>
          <a:xfrm>
            <a:off x="1843384" y="4527781"/>
            <a:ext cx="6632361" cy="40305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398"/>
              <a:buFont typeface="Arial"/>
              <a:buNone/>
            </a:pPr>
            <a:r>
              <a:rPr lang="en-CA" sz="6398" b="0" i="0" u="none" strike="noStrike" cap="none">
                <a:solidFill>
                  <a:schemeClr val="accent1"/>
                </a:solidFill>
                <a:latin typeface="Lato Black"/>
                <a:ea typeface="Lato Black"/>
                <a:cs typeface="Lato Black"/>
                <a:sym typeface="Lato Black"/>
              </a:rPr>
              <a:t>Intraoperative Anesthetic and Perfusion Considerations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p46"/>
          <p:cNvSpPr/>
          <p:nvPr/>
        </p:nvSpPr>
        <p:spPr>
          <a:xfrm>
            <a:off x="5973126" y="5006971"/>
            <a:ext cx="7146087" cy="7146087"/>
          </a:xfrm>
          <a:prstGeom prst="ellipse">
            <a:avLst/>
          </a:prstGeom>
          <a:solidFill>
            <a:schemeClr val="accent3">
              <a:alpha val="6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799"/>
              <a:buFont typeface="Arial"/>
              <a:buNone/>
            </a:pPr>
            <a:endParaRPr sz="4799" b="0" i="0" u="none" strike="noStrike" cap="none">
              <a:solidFill>
                <a:schemeClr val="dk1"/>
              </a:solidFill>
              <a:latin typeface="Arial"/>
              <a:ea typeface="Arial"/>
              <a:cs typeface="Arial"/>
              <a:sym typeface="Arial"/>
            </a:endParaRPr>
          </a:p>
        </p:txBody>
      </p:sp>
      <p:sp>
        <p:nvSpPr>
          <p:cNvPr id="523" name="Google Shape;523;p46"/>
          <p:cNvSpPr/>
          <p:nvPr/>
        </p:nvSpPr>
        <p:spPr>
          <a:xfrm>
            <a:off x="9137871" y="733417"/>
            <a:ext cx="7146087" cy="7146087"/>
          </a:xfrm>
          <a:prstGeom prst="ellipse">
            <a:avLst/>
          </a:prstGeom>
          <a:solidFill>
            <a:schemeClr val="accent2">
              <a:alpha val="6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799"/>
              <a:buFont typeface="Arial"/>
              <a:buNone/>
            </a:pPr>
            <a:endParaRPr sz="4799" b="0" i="0" u="none" strike="noStrike" cap="none">
              <a:solidFill>
                <a:schemeClr val="dk1"/>
              </a:solidFill>
              <a:latin typeface="Arial"/>
              <a:ea typeface="Arial"/>
              <a:cs typeface="Arial"/>
              <a:sym typeface="Arial"/>
            </a:endParaRPr>
          </a:p>
        </p:txBody>
      </p:sp>
      <p:sp>
        <p:nvSpPr>
          <p:cNvPr id="524" name="Google Shape;524;p46"/>
          <p:cNvSpPr/>
          <p:nvPr/>
        </p:nvSpPr>
        <p:spPr>
          <a:xfrm>
            <a:off x="12583699" y="5006971"/>
            <a:ext cx="7146087" cy="7146087"/>
          </a:xfrm>
          <a:prstGeom prst="ellipse">
            <a:avLst/>
          </a:prstGeom>
          <a:solidFill>
            <a:srgbClr val="173160">
              <a:alpha val="60000"/>
            </a:srgbClr>
          </a:solidFill>
          <a:ln w="38100" cap="flat" cmpd="sng">
            <a:solidFill>
              <a:schemeClr val="accent3">
                <a:alpha val="2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799"/>
              <a:buFont typeface="Arial"/>
              <a:buNone/>
            </a:pPr>
            <a:endParaRPr sz="4799" b="0" i="0" u="none" strike="noStrike" cap="none">
              <a:solidFill>
                <a:schemeClr val="dk1"/>
              </a:solidFill>
              <a:latin typeface="Arial"/>
              <a:ea typeface="Arial"/>
              <a:cs typeface="Arial"/>
              <a:sym typeface="Arial"/>
            </a:endParaRPr>
          </a:p>
        </p:txBody>
      </p:sp>
      <p:sp>
        <p:nvSpPr>
          <p:cNvPr id="525" name="Google Shape;525;p46"/>
          <p:cNvSpPr txBox="1"/>
          <p:nvPr/>
        </p:nvSpPr>
        <p:spPr>
          <a:xfrm>
            <a:off x="10611185" y="3098376"/>
            <a:ext cx="5762700" cy="3324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799"/>
              <a:buFont typeface="Arial"/>
              <a:buNone/>
            </a:pPr>
            <a:r>
              <a:rPr lang="en-CA" sz="2799" b="1" i="0" u="none" strike="noStrike" cap="none">
                <a:solidFill>
                  <a:schemeClr val="lt1"/>
                </a:solidFill>
                <a:latin typeface="Lato Black"/>
                <a:ea typeface="Lato Black"/>
                <a:cs typeface="Lato Black"/>
                <a:sym typeface="Lato Black"/>
              </a:rPr>
              <a:t>PREOPERATIVE</a:t>
            </a:r>
            <a:endParaRPr sz="1400" b="0" i="0" u="none" strike="noStrike" cap="none">
              <a:solidFill>
                <a:srgbClr val="000000"/>
              </a:solidFill>
              <a:latin typeface="Arial"/>
              <a:ea typeface="Arial"/>
              <a:cs typeface="Arial"/>
              <a:sym typeface="Arial"/>
            </a:endParaRPr>
          </a:p>
          <a:p>
            <a:pPr marL="457200" marR="0" lvl="0" indent="-457200" algn="l" rtl="0">
              <a:lnSpc>
                <a:spcPct val="100000"/>
              </a:lnSpc>
              <a:spcBef>
                <a:spcPts val="3000"/>
              </a:spcBef>
              <a:spcAft>
                <a:spcPts val="0"/>
              </a:spcAft>
              <a:buClr>
                <a:schemeClr val="accent3"/>
              </a:buClr>
              <a:buSzPts val="2799"/>
              <a:buFont typeface="Noto Sans Symbols"/>
              <a:buChar char="✔"/>
            </a:pPr>
            <a:r>
              <a:rPr lang="en-CA" sz="2799" b="1" i="0" u="none" strike="noStrike" cap="none">
                <a:solidFill>
                  <a:schemeClr val="lt1"/>
                </a:solidFill>
                <a:latin typeface="Arial"/>
                <a:ea typeface="Arial"/>
                <a:cs typeface="Arial"/>
                <a:sym typeface="Arial"/>
              </a:rPr>
              <a:t>	</a:t>
            </a:r>
            <a:r>
              <a:rPr lang="en-CA" sz="2799" b="1">
                <a:solidFill>
                  <a:schemeClr val="lt1"/>
                </a:solidFill>
              </a:rPr>
              <a:t>Prehabilitation</a:t>
            </a:r>
            <a:endParaRPr sz="2899" b="1" i="0" u="none" strike="noStrike" cap="none">
              <a:solidFill>
                <a:schemeClr val="lt1"/>
              </a:solidFill>
              <a:latin typeface="Arial"/>
              <a:ea typeface="Arial"/>
              <a:cs typeface="Arial"/>
              <a:sym typeface="Arial"/>
            </a:endParaRPr>
          </a:p>
          <a:p>
            <a:pPr marL="457200" marR="0" lvl="0" indent="-457200" algn="l" rtl="0">
              <a:lnSpc>
                <a:spcPct val="100000"/>
              </a:lnSpc>
              <a:spcBef>
                <a:spcPts val="1800"/>
              </a:spcBef>
              <a:spcAft>
                <a:spcPts val="0"/>
              </a:spcAft>
              <a:buClr>
                <a:schemeClr val="accent3"/>
              </a:buClr>
              <a:buSzPts val="2799"/>
              <a:buFont typeface="Noto Sans Symbols"/>
              <a:buChar char="✔"/>
            </a:pPr>
            <a:r>
              <a:rPr lang="en-CA" sz="2799" b="1" i="0" u="none" strike="noStrike" cap="none">
                <a:solidFill>
                  <a:schemeClr val="lt1"/>
                </a:solidFill>
                <a:latin typeface="Arial"/>
                <a:ea typeface="Arial"/>
                <a:cs typeface="Arial"/>
                <a:sym typeface="Arial"/>
              </a:rPr>
              <a:t>	Patient Education</a:t>
            </a:r>
            <a:endParaRPr sz="1400" b="0" i="0" u="none" strike="noStrike" cap="none">
              <a:solidFill>
                <a:srgbClr val="000000"/>
              </a:solidFill>
              <a:latin typeface="Arial"/>
              <a:ea typeface="Arial"/>
              <a:cs typeface="Arial"/>
              <a:sym typeface="Arial"/>
            </a:endParaRPr>
          </a:p>
          <a:p>
            <a:pPr marL="457200" marR="0" lvl="0" indent="-457200" algn="l" rtl="0">
              <a:lnSpc>
                <a:spcPct val="100000"/>
              </a:lnSpc>
              <a:spcBef>
                <a:spcPts val="1800"/>
              </a:spcBef>
              <a:spcAft>
                <a:spcPts val="0"/>
              </a:spcAft>
              <a:buClr>
                <a:schemeClr val="accent3"/>
              </a:buClr>
              <a:buSzPts val="2799"/>
              <a:buFont typeface="Noto Sans Symbols"/>
              <a:buChar char="✔"/>
            </a:pPr>
            <a:r>
              <a:rPr lang="en-CA" sz="2799" b="1" i="0" u="none" strike="noStrike" cap="none">
                <a:solidFill>
                  <a:schemeClr val="lt1"/>
                </a:solidFill>
                <a:latin typeface="Arial"/>
                <a:ea typeface="Arial"/>
                <a:cs typeface="Arial"/>
                <a:sym typeface="Arial"/>
              </a:rPr>
              <a:t>	Carbohydrate drink</a:t>
            </a:r>
            <a:endParaRPr sz="1400" b="0" i="0" u="none" strike="noStrike" cap="none">
              <a:solidFill>
                <a:srgbClr val="000000"/>
              </a:solidFill>
              <a:latin typeface="Arial"/>
              <a:ea typeface="Arial"/>
              <a:cs typeface="Arial"/>
              <a:sym typeface="Arial"/>
            </a:endParaRPr>
          </a:p>
          <a:p>
            <a:pPr marL="457200" marR="0" lvl="0" indent="-457200" algn="l" rtl="0">
              <a:lnSpc>
                <a:spcPct val="100000"/>
              </a:lnSpc>
              <a:spcBef>
                <a:spcPts val="1800"/>
              </a:spcBef>
              <a:spcAft>
                <a:spcPts val="0"/>
              </a:spcAft>
              <a:buClr>
                <a:schemeClr val="accent3"/>
              </a:buClr>
              <a:buSzPts val="2799"/>
              <a:buFont typeface="Noto Sans Symbols"/>
              <a:buChar char="✔"/>
            </a:pPr>
            <a:r>
              <a:rPr lang="en-CA" sz="2799" b="1" i="0" u="none" strike="noStrike" cap="none">
                <a:solidFill>
                  <a:schemeClr val="lt1"/>
                </a:solidFill>
                <a:latin typeface="Arial"/>
                <a:ea typeface="Arial"/>
                <a:cs typeface="Arial"/>
                <a:sym typeface="Arial"/>
              </a:rPr>
              <a:t>	Multimodal analgesia </a:t>
            </a:r>
            <a:endParaRPr sz="1400" b="0" i="0" u="none" strike="noStrike" cap="none">
              <a:solidFill>
                <a:srgbClr val="000000"/>
              </a:solidFill>
              <a:latin typeface="Arial"/>
              <a:ea typeface="Arial"/>
              <a:cs typeface="Arial"/>
              <a:sym typeface="Arial"/>
            </a:endParaRPr>
          </a:p>
        </p:txBody>
      </p:sp>
      <p:sp>
        <p:nvSpPr>
          <p:cNvPr id="526" name="Google Shape;526;p46"/>
          <p:cNvSpPr/>
          <p:nvPr/>
        </p:nvSpPr>
        <p:spPr>
          <a:xfrm>
            <a:off x="1980437" y="1562942"/>
            <a:ext cx="20246517" cy="10768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398"/>
              <a:buFont typeface="Arial"/>
              <a:buNone/>
            </a:pPr>
            <a:r>
              <a:rPr lang="en-CA" sz="6398" b="0" i="0" u="none" strike="noStrike" cap="none">
                <a:solidFill>
                  <a:schemeClr val="lt1"/>
                </a:solidFill>
                <a:latin typeface="Lato Black"/>
                <a:ea typeface="Lato Black"/>
                <a:cs typeface="Lato Black"/>
                <a:sym typeface="Lato Black"/>
              </a:rPr>
              <a:t>ALL ERAS</a:t>
            </a:r>
            <a:r>
              <a:rPr lang="en-CA" sz="6600" b="0" i="1" u="none" strike="noStrike" cap="none" baseline="30000">
                <a:solidFill>
                  <a:schemeClr val="lt1"/>
                </a:solidFill>
                <a:latin typeface="Arial"/>
                <a:ea typeface="Arial"/>
                <a:cs typeface="Arial"/>
                <a:sym typeface="Arial"/>
              </a:rPr>
              <a:t>®</a:t>
            </a:r>
            <a:r>
              <a:rPr lang="en-CA" sz="6398" b="0" i="0" u="none" strike="noStrike" cap="none">
                <a:solidFill>
                  <a:schemeClr val="lt1"/>
                </a:solidFill>
                <a:latin typeface="Lato Black"/>
                <a:ea typeface="Lato Black"/>
                <a:cs typeface="Lato Black"/>
                <a:sym typeface="Lato Black"/>
              </a:rPr>
              <a:t> COMPONENTS WORK TOGETHER</a:t>
            </a:r>
            <a:endParaRPr sz="1400" b="0" i="0" u="none" strike="noStrike" cap="none">
              <a:solidFill>
                <a:srgbClr val="000000"/>
              </a:solidFill>
              <a:latin typeface="Arial"/>
              <a:ea typeface="Arial"/>
              <a:cs typeface="Arial"/>
              <a:sym typeface="Arial"/>
            </a:endParaRPr>
          </a:p>
        </p:txBody>
      </p:sp>
      <p:sp>
        <p:nvSpPr>
          <p:cNvPr id="527" name="Google Shape;527;p46"/>
          <p:cNvSpPr txBox="1"/>
          <p:nvPr/>
        </p:nvSpPr>
        <p:spPr>
          <a:xfrm>
            <a:off x="7356366" y="7154136"/>
            <a:ext cx="5762847" cy="25078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799"/>
              <a:buFont typeface="Arial"/>
              <a:buNone/>
            </a:pPr>
            <a:r>
              <a:rPr lang="en-CA" sz="2799" b="1" i="0" u="none" strike="noStrike" cap="none">
                <a:solidFill>
                  <a:schemeClr val="lt1"/>
                </a:solidFill>
                <a:latin typeface="Lato Black"/>
                <a:ea typeface="Lato Black"/>
                <a:cs typeface="Lato Black"/>
                <a:sym typeface="Lato Black"/>
              </a:rPr>
              <a:t>INTRAOPERATIVE</a:t>
            </a:r>
            <a:endParaRPr sz="1400" b="0" i="0" u="none" strike="noStrike" cap="none">
              <a:solidFill>
                <a:srgbClr val="000000"/>
              </a:solidFill>
              <a:latin typeface="Arial"/>
              <a:ea typeface="Arial"/>
              <a:cs typeface="Arial"/>
              <a:sym typeface="Arial"/>
            </a:endParaRPr>
          </a:p>
          <a:p>
            <a:pPr marL="457200" marR="0" lvl="0" indent="-457200" algn="l" rtl="0">
              <a:lnSpc>
                <a:spcPct val="100000"/>
              </a:lnSpc>
              <a:spcBef>
                <a:spcPts val="1800"/>
              </a:spcBef>
              <a:spcAft>
                <a:spcPts val="0"/>
              </a:spcAft>
              <a:buClr>
                <a:schemeClr val="accent3"/>
              </a:buClr>
              <a:buSzPts val="2799"/>
              <a:buFont typeface="Noto Sans Symbols"/>
              <a:buChar char="✔"/>
            </a:pPr>
            <a:r>
              <a:rPr lang="en-CA" sz="2799" b="1" i="0" u="none" strike="noStrike" cap="none">
                <a:solidFill>
                  <a:schemeClr val="lt1"/>
                </a:solidFill>
                <a:latin typeface="Arial"/>
                <a:ea typeface="Arial"/>
                <a:cs typeface="Arial"/>
                <a:sym typeface="Arial"/>
              </a:rPr>
              <a:t>GDT</a:t>
            </a:r>
            <a:endParaRPr sz="1400" b="0" i="0" u="none" strike="noStrike" cap="none">
              <a:solidFill>
                <a:srgbClr val="000000"/>
              </a:solidFill>
              <a:latin typeface="Arial"/>
              <a:ea typeface="Arial"/>
              <a:cs typeface="Arial"/>
              <a:sym typeface="Arial"/>
            </a:endParaRPr>
          </a:p>
          <a:p>
            <a:pPr marL="457200" marR="0" lvl="0" indent="-457200" algn="l" rtl="0">
              <a:lnSpc>
                <a:spcPct val="100000"/>
              </a:lnSpc>
              <a:spcBef>
                <a:spcPts val="1800"/>
              </a:spcBef>
              <a:spcAft>
                <a:spcPts val="0"/>
              </a:spcAft>
              <a:buClr>
                <a:schemeClr val="accent3"/>
              </a:buClr>
              <a:buSzPts val="2799"/>
              <a:buFont typeface="Noto Sans Symbols"/>
              <a:buChar char="✔"/>
            </a:pPr>
            <a:r>
              <a:rPr lang="en-CA" sz="2799" b="1" i="0" u="none" strike="noStrike" cap="none">
                <a:solidFill>
                  <a:schemeClr val="lt1"/>
                </a:solidFill>
                <a:latin typeface="Arial"/>
                <a:ea typeface="Arial"/>
                <a:cs typeface="Arial"/>
                <a:sym typeface="Arial"/>
              </a:rPr>
              <a:t>Multimodal analgesia</a:t>
            </a:r>
            <a:endParaRPr sz="1400" b="0" i="0" u="none" strike="noStrike" cap="none">
              <a:solidFill>
                <a:srgbClr val="000000"/>
              </a:solidFill>
              <a:latin typeface="Arial"/>
              <a:ea typeface="Arial"/>
              <a:cs typeface="Arial"/>
              <a:sym typeface="Arial"/>
            </a:endParaRPr>
          </a:p>
          <a:p>
            <a:pPr marL="457200" marR="0" lvl="0" indent="-457200" algn="l" rtl="0">
              <a:lnSpc>
                <a:spcPct val="100000"/>
              </a:lnSpc>
              <a:spcBef>
                <a:spcPts val="1800"/>
              </a:spcBef>
              <a:spcAft>
                <a:spcPts val="0"/>
              </a:spcAft>
              <a:buClr>
                <a:schemeClr val="accent3"/>
              </a:buClr>
              <a:buSzPts val="2799"/>
              <a:buFont typeface="Noto Sans Symbols"/>
              <a:buChar char="✔"/>
            </a:pPr>
            <a:r>
              <a:rPr lang="en-CA" sz="2799" b="1" i="0" u="none" strike="noStrike" cap="none">
                <a:solidFill>
                  <a:schemeClr val="lt1"/>
                </a:solidFill>
                <a:latin typeface="Arial"/>
                <a:ea typeface="Arial"/>
                <a:cs typeface="Arial"/>
                <a:sym typeface="Arial"/>
              </a:rPr>
              <a:t>Glycemic Control</a:t>
            </a:r>
            <a:endParaRPr sz="1400" b="0" i="0" u="none" strike="noStrike" cap="none">
              <a:solidFill>
                <a:srgbClr val="000000"/>
              </a:solidFill>
              <a:latin typeface="Arial"/>
              <a:ea typeface="Arial"/>
              <a:cs typeface="Arial"/>
              <a:sym typeface="Arial"/>
            </a:endParaRPr>
          </a:p>
        </p:txBody>
      </p:sp>
      <p:sp>
        <p:nvSpPr>
          <p:cNvPr id="528" name="Google Shape;528;p46"/>
          <p:cNvSpPr txBox="1"/>
          <p:nvPr/>
        </p:nvSpPr>
        <p:spPr>
          <a:xfrm>
            <a:off x="13966939" y="7047356"/>
            <a:ext cx="5762847" cy="378501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799"/>
              <a:buFont typeface="Arial"/>
              <a:buNone/>
            </a:pPr>
            <a:r>
              <a:rPr lang="en-CA" sz="2799" b="1" i="0" u="none" strike="noStrike" cap="none">
                <a:solidFill>
                  <a:schemeClr val="lt1"/>
                </a:solidFill>
                <a:latin typeface="Lato Black"/>
                <a:ea typeface="Lato Black"/>
                <a:cs typeface="Lato Black"/>
                <a:sym typeface="Lato Black"/>
              </a:rPr>
              <a:t>POSTOPERATIVE</a:t>
            </a:r>
            <a:endParaRPr sz="1400" b="0" i="0" u="none" strike="noStrike" cap="none">
              <a:solidFill>
                <a:srgbClr val="000000"/>
              </a:solidFill>
              <a:latin typeface="Arial"/>
              <a:ea typeface="Arial"/>
              <a:cs typeface="Arial"/>
              <a:sym typeface="Arial"/>
            </a:endParaRPr>
          </a:p>
          <a:p>
            <a:pPr marL="457200" marR="0" lvl="0" indent="-457200" algn="l" rtl="0">
              <a:lnSpc>
                <a:spcPct val="100000"/>
              </a:lnSpc>
              <a:spcBef>
                <a:spcPts val="3000"/>
              </a:spcBef>
              <a:spcAft>
                <a:spcPts val="0"/>
              </a:spcAft>
              <a:buClr>
                <a:schemeClr val="accent3"/>
              </a:buClr>
              <a:buSzPts val="2799"/>
              <a:buFont typeface="Noto Sans Symbols"/>
              <a:buChar char="✔"/>
            </a:pPr>
            <a:r>
              <a:rPr lang="en-CA" sz="2799" b="1" i="0" u="none" strike="noStrike" cap="none">
                <a:solidFill>
                  <a:schemeClr val="lt1"/>
                </a:solidFill>
                <a:latin typeface="Arial"/>
                <a:ea typeface="Arial"/>
                <a:cs typeface="Arial"/>
                <a:sym typeface="Arial"/>
              </a:rPr>
              <a:t>Multimodal analgesia</a:t>
            </a:r>
            <a:endParaRPr sz="1400" b="0" i="0" u="none" strike="noStrike" cap="none">
              <a:solidFill>
                <a:srgbClr val="000000"/>
              </a:solidFill>
              <a:latin typeface="Arial"/>
              <a:ea typeface="Arial"/>
              <a:cs typeface="Arial"/>
              <a:sym typeface="Arial"/>
            </a:endParaRPr>
          </a:p>
          <a:p>
            <a:pPr marL="457200" marR="0" lvl="0" indent="-457200" algn="l" rtl="0">
              <a:lnSpc>
                <a:spcPct val="100000"/>
              </a:lnSpc>
              <a:spcBef>
                <a:spcPts val="3000"/>
              </a:spcBef>
              <a:spcAft>
                <a:spcPts val="0"/>
              </a:spcAft>
              <a:buClr>
                <a:schemeClr val="accent3"/>
              </a:buClr>
              <a:buSzPts val="2799"/>
              <a:buFont typeface="Noto Sans Symbols"/>
              <a:buChar char="✔"/>
            </a:pPr>
            <a:r>
              <a:rPr lang="en-CA" sz="2799" b="1" i="0" u="none" strike="noStrike" cap="none">
                <a:solidFill>
                  <a:schemeClr val="lt1"/>
                </a:solidFill>
                <a:latin typeface="Arial"/>
                <a:ea typeface="Arial"/>
                <a:cs typeface="Arial"/>
                <a:sym typeface="Arial"/>
              </a:rPr>
              <a:t>Bowel Motility Protocol</a:t>
            </a:r>
            <a:endParaRPr sz="1400" b="0" i="0" u="none" strike="noStrike" cap="none">
              <a:solidFill>
                <a:srgbClr val="000000"/>
              </a:solidFill>
              <a:latin typeface="Arial"/>
              <a:ea typeface="Arial"/>
              <a:cs typeface="Arial"/>
              <a:sym typeface="Arial"/>
            </a:endParaRPr>
          </a:p>
          <a:p>
            <a:pPr marL="457200" marR="0" lvl="0" indent="-457200" algn="l" rtl="0">
              <a:lnSpc>
                <a:spcPct val="100000"/>
              </a:lnSpc>
              <a:spcBef>
                <a:spcPts val="3000"/>
              </a:spcBef>
              <a:spcAft>
                <a:spcPts val="0"/>
              </a:spcAft>
              <a:buClr>
                <a:schemeClr val="accent3"/>
              </a:buClr>
              <a:buSzPts val="2799"/>
              <a:buFont typeface="Noto Sans Symbols"/>
              <a:buChar char="✔"/>
            </a:pPr>
            <a:r>
              <a:rPr lang="en-CA" sz="2799" b="1" i="0" u="none" strike="noStrike" cap="none">
                <a:solidFill>
                  <a:schemeClr val="lt1"/>
                </a:solidFill>
                <a:latin typeface="Arial"/>
                <a:ea typeface="Arial"/>
                <a:cs typeface="Arial"/>
                <a:sym typeface="Arial"/>
              </a:rPr>
              <a:t>Early activity</a:t>
            </a:r>
            <a:endParaRPr sz="1400" b="0" i="0" u="none" strike="noStrike" cap="none">
              <a:solidFill>
                <a:srgbClr val="000000"/>
              </a:solidFill>
              <a:latin typeface="Arial"/>
              <a:ea typeface="Arial"/>
              <a:cs typeface="Arial"/>
              <a:sym typeface="Arial"/>
            </a:endParaRPr>
          </a:p>
          <a:p>
            <a:pPr marL="457200" marR="0" lvl="0" indent="-457200" algn="l" rtl="0">
              <a:lnSpc>
                <a:spcPct val="100000"/>
              </a:lnSpc>
              <a:spcBef>
                <a:spcPts val="3000"/>
              </a:spcBef>
              <a:spcAft>
                <a:spcPts val="0"/>
              </a:spcAft>
              <a:buClr>
                <a:schemeClr val="accent3"/>
              </a:buClr>
              <a:buSzPts val="2799"/>
              <a:buFont typeface="Noto Sans Symbols"/>
              <a:buChar char="✔"/>
            </a:pPr>
            <a:r>
              <a:rPr lang="en-CA" sz="2799" b="1" i="0" u="none" strike="noStrike" cap="none">
                <a:solidFill>
                  <a:schemeClr val="lt1"/>
                </a:solidFill>
                <a:latin typeface="Arial"/>
                <a:ea typeface="Arial"/>
                <a:cs typeface="Arial"/>
                <a:sym typeface="Arial"/>
              </a:rPr>
              <a:t>Diet advanced</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47"/>
          <p:cNvSpPr/>
          <p:nvPr/>
        </p:nvSpPr>
        <p:spPr>
          <a:xfrm>
            <a:off x="1980437" y="1562942"/>
            <a:ext cx="20246517" cy="10768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398"/>
              <a:buFont typeface="Arial"/>
              <a:buNone/>
            </a:pPr>
            <a:r>
              <a:rPr lang="en-CA" sz="6398" b="0" i="0" u="none" strike="noStrike" cap="none">
                <a:solidFill>
                  <a:schemeClr val="lt1"/>
                </a:solidFill>
                <a:latin typeface="Lato Black"/>
                <a:ea typeface="Lato Black"/>
                <a:cs typeface="Lato Black"/>
                <a:sym typeface="Lato Black"/>
              </a:rPr>
              <a:t>Create a Data Retrieval Tool</a:t>
            </a:r>
            <a:endParaRPr sz="1400" b="0" i="0" u="none" strike="noStrike" cap="none">
              <a:solidFill>
                <a:srgbClr val="000000"/>
              </a:solidFill>
              <a:latin typeface="Arial"/>
              <a:ea typeface="Arial"/>
              <a:cs typeface="Arial"/>
              <a:sym typeface="Arial"/>
            </a:endParaRPr>
          </a:p>
        </p:txBody>
      </p:sp>
      <p:sp>
        <p:nvSpPr>
          <p:cNvPr id="534" name="Google Shape;534;p47"/>
          <p:cNvSpPr txBox="1"/>
          <p:nvPr/>
        </p:nvSpPr>
        <p:spPr>
          <a:xfrm>
            <a:off x="3145873" y="5755224"/>
            <a:ext cx="8698797" cy="3323987"/>
          </a:xfrm>
          <a:prstGeom prst="rect">
            <a:avLst/>
          </a:prstGeom>
          <a:noFill/>
          <a:ln>
            <a:noFill/>
          </a:ln>
        </p:spPr>
        <p:txBody>
          <a:bodyPr spcFirstLastPara="1" wrap="square" lIns="91425" tIns="45700" rIns="91425" bIns="45700" anchor="t" anchorCtr="0">
            <a:spAutoFit/>
          </a:bodyPr>
          <a:lstStyle/>
          <a:p>
            <a:pPr marL="457200" marR="0" lvl="0" indent="-457200" algn="l" rtl="0">
              <a:lnSpc>
                <a:spcPct val="100000"/>
              </a:lnSpc>
              <a:spcBef>
                <a:spcPts val="0"/>
              </a:spcBef>
              <a:spcAft>
                <a:spcPts val="0"/>
              </a:spcAft>
              <a:buClr>
                <a:schemeClr val="accent3"/>
              </a:buClr>
              <a:buSzPts val="3600"/>
              <a:buFont typeface="Noto Sans Symbols"/>
              <a:buChar char="✔"/>
            </a:pPr>
            <a:r>
              <a:rPr lang="en-CA" sz="3600" b="1" i="0" u="none" strike="noStrike" cap="none">
                <a:solidFill>
                  <a:schemeClr val="lt1"/>
                </a:solidFill>
                <a:latin typeface="Arial"/>
                <a:ea typeface="Arial"/>
                <a:cs typeface="Arial"/>
                <a:sym typeface="Arial"/>
              </a:rPr>
              <a:t>Leverage your current data (ex. STS)</a:t>
            </a:r>
            <a:endParaRPr sz="1400" b="0" i="0" u="none" strike="noStrike" cap="none">
              <a:solidFill>
                <a:srgbClr val="000000"/>
              </a:solidFill>
              <a:latin typeface="Arial"/>
              <a:ea typeface="Arial"/>
              <a:cs typeface="Arial"/>
              <a:sym typeface="Arial"/>
            </a:endParaRPr>
          </a:p>
          <a:p>
            <a:pPr marL="457200" marR="0" lvl="0" indent="-457200" algn="l" rtl="0">
              <a:lnSpc>
                <a:spcPct val="100000"/>
              </a:lnSpc>
              <a:spcBef>
                <a:spcPts val="1800"/>
              </a:spcBef>
              <a:spcAft>
                <a:spcPts val="0"/>
              </a:spcAft>
              <a:buClr>
                <a:schemeClr val="accent3"/>
              </a:buClr>
              <a:buSzPts val="3600"/>
              <a:buFont typeface="Noto Sans Symbols"/>
              <a:buChar char="✔"/>
            </a:pPr>
            <a:r>
              <a:rPr lang="en-CA" sz="3600" b="1" i="0" u="none" strike="noStrike" cap="none">
                <a:solidFill>
                  <a:schemeClr val="lt1"/>
                </a:solidFill>
                <a:latin typeface="Arial"/>
                <a:ea typeface="Arial"/>
                <a:cs typeface="Arial"/>
                <a:sym typeface="Arial"/>
              </a:rPr>
              <a:t>Leverage your institutional data (LOS, etc)</a:t>
            </a:r>
            <a:endParaRPr sz="1400" b="0" i="0" u="none" strike="noStrike" cap="none">
              <a:solidFill>
                <a:srgbClr val="000000"/>
              </a:solidFill>
              <a:latin typeface="Arial"/>
              <a:ea typeface="Arial"/>
              <a:cs typeface="Arial"/>
              <a:sym typeface="Arial"/>
            </a:endParaRPr>
          </a:p>
          <a:p>
            <a:pPr marL="457200" marR="0" lvl="0" indent="-457200" algn="l" rtl="0">
              <a:lnSpc>
                <a:spcPct val="100000"/>
              </a:lnSpc>
              <a:spcBef>
                <a:spcPts val="1800"/>
              </a:spcBef>
              <a:spcAft>
                <a:spcPts val="0"/>
              </a:spcAft>
              <a:buClr>
                <a:schemeClr val="accent3"/>
              </a:buClr>
              <a:buSzPts val="3600"/>
              <a:buFont typeface="Noto Sans Symbols"/>
              <a:buChar char="✔"/>
            </a:pPr>
            <a:r>
              <a:rPr lang="en-CA" sz="3600" b="1" i="0" u="none" strike="noStrike" cap="none">
                <a:solidFill>
                  <a:schemeClr val="lt1"/>
                </a:solidFill>
                <a:latin typeface="Arial"/>
                <a:ea typeface="Arial"/>
                <a:cs typeface="Arial"/>
                <a:sym typeface="Arial"/>
              </a:rPr>
              <a:t>Create a standardized way to extract other metrics</a:t>
            </a:r>
            <a:endParaRPr sz="1400" b="0" i="0" u="none" strike="noStrike" cap="none">
              <a:solidFill>
                <a:srgbClr val="000000"/>
              </a:solidFill>
              <a:latin typeface="Arial"/>
              <a:ea typeface="Arial"/>
              <a:cs typeface="Arial"/>
              <a:sym typeface="Arial"/>
            </a:endParaRPr>
          </a:p>
        </p:txBody>
      </p:sp>
      <p:pic>
        <p:nvPicPr>
          <p:cNvPr id="535" name="Google Shape;535;p47" descr="Checklist"/>
          <p:cNvPicPr preferRelativeResize="0"/>
          <p:nvPr/>
        </p:nvPicPr>
        <p:blipFill rotWithShape="1">
          <a:blip r:embed="rId3">
            <a:alphaModFix/>
          </a:blip>
          <a:srcRect/>
          <a:stretch/>
        </p:blipFill>
        <p:spPr>
          <a:xfrm>
            <a:off x="14462283" y="781754"/>
            <a:ext cx="8333922" cy="994694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540" name="Google Shape;540;p48" descr="Gold star"/>
          <p:cNvPicPr preferRelativeResize="0"/>
          <p:nvPr/>
        </p:nvPicPr>
        <p:blipFill rotWithShape="1">
          <a:blip r:embed="rId3">
            <a:alphaModFix/>
          </a:blip>
          <a:srcRect/>
          <a:stretch/>
        </p:blipFill>
        <p:spPr>
          <a:xfrm rot="1645539">
            <a:off x="11727614" y="4733725"/>
            <a:ext cx="7064658" cy="7140827"/>
          </a:xfrm>
          <a:prstGeom prst="rect">
            <a:avLst/>
          </a:prstGeom>
          <a:noFill/>
          <a:ln>
            <a:noFill/>
          </a:ln>
        </p:spPr>
      </p:pic>
      <p:sp>
        <p:nvSpPr>
          <p:cNvPr id="541" name="Google Shape;541;p48"/>
          <p:cNvSpPr/>
          <p:nvPr/>
        </p:nvSpPr>
        <p:spPr>
          <a:xfrm>
            <a:off x="1980437" y="1562942"/>
            <a:ext cx="20246517" cy="10768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398"/>
              <a:buFont typeface="Arial"/>
              <a:buNone/>
            </a:pPr>
            <a:r>
              <a:rPr lang="en-CA" sz="6398" b="0" i="0" u="none" strike="noStrike" cap="none">
                <a:solidFill>
                  <a:schemeClr val="lt1"/>
                </a:solidFill>
                <a:latin typeface="Lato Black"/>
                <a:ea typeface="Lato Black"/>
                <a:cs typeface="Lato Black"/>
                <a:sym typeface="Lato Black"/>
              </a:rPr>
              <a:t>Don’t Forget to Celebrate!</a:t>
            </a:r>
            <a:endParaRPr sz="1400" b="0" i="0" u="none" strike="noStrike" cap="none">
              <a:solidFill>
                <a:srgbClr val="000000"/>
              </a:solidFill>
              <a:latin typeface="Arial"/>
              <a:ea typeface="Arial"/>
              <a:cs typeface="Arial"/>
              <a:sym typeface="Arial"/>
            </a:endParaRPr>
          </a:p>
        </p:txBody>
      </p:sp>
      <p:sp>
        <p:nvSpPr>
          <p:cNvPr id="542" name="Google Shape;542;p48"/>
          <p:cNvSpPr txBox="1"/>
          <p:nvPr/>
        </p:nvSpPr>
        <p:spPr>
          <a:xfrm>
            <a:off x="3619203" y="4338084"/>
            <a:ext cx="8285700" cy="4433100"/>
          </a:xfrm>
          <a:prstGeom prst="rect">
            <a:avLst/>
          </a:prstGeom>
          <a:noFill/>
          <a:ln>
            <a:noFill/>
          </a:ln>
        </p:spPr>
        <p:txBody>
          <a:bodyPr spcFirstLastPara="1" wrap="square" lIns="91425" tIns="45700" rIns="91425" bIns="45700" anchor="t" anchorCtr="0">
            <a:spAutoFit/>
          </a:bodyPr>
          <a:lstStyle/>
          <a:p>
            <a:pPr marL="457200" marR="0" lvl="0" indent="-457200" algn="l" rtl="0">
              <a:lnSpc>
                <a:spcPct val="100000"/>
              </a:lnSpc>
              <a:spcBef>
                <a:spcPts val="0"/>
              </a:spcBef>
              <a:spcAft>
                <a:spcPts val="0"/>
              </a:spcAft>
              <a:buClr>
                <a:schemeClr val="accent3"/>
              </a:buClr>
              <a:buSzPts val="3600"/>
              <a:buFont typeface="Noto Sans Symbols"/>
              <a:buChar char="✔"/>
            </a:pPr>
            <a:r>
              <a:rPr lang="en-CA" sz="3600" b="1" i="0" u="none" strike="noStrike" cap="none">
                <a:solidFill>
                  <a:schemeClr val="lt1"/>
                </a:solidFill>
                <a:latin typeface="Arial"/>
                <a:ea typeface="Arial"/>
                <a:cs typeface="Arial"/>
                <a:sym typeface="Arial"/>
              </a:rPr>
              <a:t>Celebrate successes</a:t>
            </a:r>
            <a:endParaRPr sz="1400" b="0" i="0" u="none" strike="noStrike" cap="none">
              <a:solidFill>
                <a:srgbClr val="000000"/>
              </a:solidFill>
              <a:latin typeface="Arial"/>
              <a:ea typeface="Arial"/>
              <a:cs typeface="Arial"/>
              <a:sym typeface="Arial"/>
            </a:endParaRPr>
          </a:p>
          <a:p>
            <a:pPr marL="457200" marR="0" lvl="0" indent="-457200" algn="l" rtl="0">
              <a:lnSpc>
                <a:spcPct val="100000"/>
              </a:lnSpc>
              <a:spcBef>
                <a:spcPts val="1800"/>
              </a:spcBef>
              <a:spcAft>
                <a:spcPts val="0"/>
              </a:spcAft>
              <a:buClr>
                <a:schemeClr val="accent3"/>
              </a:buClr>
              <a:buSzPts val="3600"/>
              <a:buFont typeface="Noto Sans Symbols"/>
              <a:buChar char="✔"/>
            </a:pPr>
            <a:r>
              <a:rPr lang="en-CA" sz="3600" b="1" i="0" u="none" strike="noStrike" cap="none">
                <a:solidFill>
                  <a:schemeClr val="lt1"/>
                </a:solidFill>
                <a:latin typeface="Arial"/>
                <a:ea typeface="Arial"/>
                <a:cs typeface="Arial"/>
                <a:sym typeface="Arial"/>
              </a:rPr>
              <a:t>Share Data with front-line team members</a:t>
            </a:r>
            <a:endParaRPr sz="1400" b="0" i="0" u="none" strike="noStrike" cap="none">
              <a:solidFill>
                <a:srgbClr val="000000"/>
              </a:solidFill>
              <a:latin typeface="Arial"/>
              <a:ea typeface="Arial"/>
              <a:cs typeface="Arial"/>
              <a:sym typeface="Arial"/>
            </a:endParaRPr>
          </a:p>
          <a:p>
            <a:pPr marL="457200" marR="0" lvl="0" indent="-457200" algn="l" rtl="0">
              <a:lnSpc>
                <a:spcPct val="100000"/>
              </a:lnSpc>
              <a:spcBef>
                <a:spcPts val="1800"/>
              </a:spcBef>
              <a:spcAft>
                <a:spcPts val="0"/>
              </a:spcAft>
              <a:buClr>
                <a:schemeClr val="accent3"/>
              </a:buClr>
              <a:buSzPts val="3600"/>
              <a:buFont typeface="Noto Sans Symbols"/>
              <a:buChar char="✔"/>
            </a:pPr>
            <a:r>
              <a:rPr lang="en-CA" sz="3600" b="1" i="0" u="none" strike="noStrike" cap="none">
                <a:solidFill>
                  <a:schemeClr val="lt1"/>
                </a:solidFill>
                <a:latin typeface="Arial"/>
                <a:ea typeface="Arial"/>
                <a:cs typeface="Arial"/>
                <a:sym typeface="Arial"/>
              </a:rPr>
              <a:t>Monitor opportunities and progress, constantly evaluating barriers and fall outs to sustain success</a:t>
            </a:r>
            <a:endParaRPr sz="1400" b="0" i="0" u="none" strike="noStrike" cap="none">
              <a:solidFill>
                <a:srgbClr val="000000"/>
              </a:solidFill>
              <a:latin typeface="Arial"/>
              <a:ea typeface="Arial"/>
              <a:cs typeface="Arial"/>
              <a:sym typeface="Arial"/>
            </a:endParaRPr>
          </a:p>
        </p:txBody>
      </p:sp>
      <p:pic>
        <p:nvPicPr>
          <p:cNvPr id="543" name="Google Shape;543;p48" descr="Gold star"/>
          <p:cNvPicPr preferRelativeResize="0"/>
          <p:nvPr/>
        </p:nvPicPr>
        <p:blipFill rotWithShape="1">
          <a:blip r:embed="rId4">
            <a:alphaModFix/>
          </a:blip>
          <a:srcRect/>
          <a:stretch/>
        </p:blipFill>
        <p:spPr>
          <a:xfrm rot="1645539">
            <a:off x="16783308" y="1904092"/>
            <a:ext cx="7236038" cy="7483587"/>
          </a:xfrm>
          <a:prstGeom prst="rect">
            <a:avLst/>
          </a:prstGeom>
          <a:noFill/>
          <a:ln>
            <a:noFill/>
          </a:ln>
        </p:spPr>
      </p:pic>
      <p:pic>
        <p:nvPicPr>
          <p:cNvPr id="544" name="Google Shape;544;p48" descr="Gold star"/>
          <p:cNvPicPr preferRelativeResize="0"/>
          <p:nvPr/>
        </p:nvPicPr>
        <p:blipFill rotWithShape="1">
          <a:blip r:embed="rId5">
            <a:alphaModFix/>
          </a:blip>
          <a:srcRect/>
          <a:stretch/>
        </p:blipFill>
        <p:spPr>
          <a:xfrm>
            <a:off x="16973746" y="1118541"/>
            <a:ext cx="3784700" cy="3818779"/>
          </a:xfrm>
          <a:prstGeom prst="rect">
            <a:avLst/>
          </a:prstGeom>
          <a:noFill/>
          <a:ln>
            <a:noFill/>
          </a:ln>
        </p:spPr>
      </p:pic>
      <p:pic>
        <p:nvPicPr>
          <p:cNvPr id="545" name="Google Shape;545;p48" descr="Gold star"/>
          <p:cNvPicPr preferRelativeResize="0"/>
          <p:nvPr/>
        </p:nvPicPr>
        <p:blipFill rotWithShape="1">
          <a:blip r:embed="rId6">
            <a:alphaModFix/>
          </a:blip>
          <a:srcRect/>
          <a:stretch/>
        </p:blipFill>
        <p:spPr>
          <a:xfrm rot="-2235351">
            <a:off x="15131442" y="4949788"/>
            <a:ext cx="3781865" cy="1863218"/>
          </a:xfrm>
          <a:prstGeom prst="rect">
            <a:avLst/>
          </a:prstGeom>
          <a:noFill/>
          <a:ln>
            <a:noFill/>
          </a:ln>
        </p:spPr>
      </p:pic>
      <p:pic>
        <p:nvPicPr>
          <p:cNvPr id="546" name="Google Shape;546;p48" descr="Gold star"/>
          <p:cNvPicPr preferRelativeResize="0"/>
          <p:nvPr/>
        </p:nvPicPr>
        <p:blipFill rotWithShape="1">
          <a:blip r:embed="rId7">
            <a:alphaModFix/>
          </a:blip>
          <a:srcRect/>
          <a:stretch/>
        </p:blipFill>
        <p:spPr>
          <a:xfrm rot="1848408">
            <a:off x="17172504" y="7691802"/>
            <a:ext cx="3837824" cy="3761639"/>
          </a:xfrm>
          <a:prstGeom prst="rect">
            <a:avLst/>
          </a:prstGeom>
          <a:noFill/>
          <a:ln>
            <a:noFill/>
          </a:ln>
        </p:spPr>
      </p:pic>
      <p:pic>
        <p:nvPicPr>
          <p:cNvPr id="547" name="Google Shape;547;p48" descr="Gold star"/>
          <p:cNvPicPr preferRelativeResize="0"/>
          <p:nvPr/>
        </p:nvPicPr>
        <p:blipFill rotWithShape="1">
          <a:blip r:embed="rId8">
            <a:alphaModFix/>
          </a:blip>
          <a:srcRect/>
          <a:stretch/>
        </p:blipFill>
        <p:spPr>
          <a:xfrm rot="-2235351">
            <a:off x="13693280" y="3865300"/>
            <a:ext cx="1914902" cy="2111811"/>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p49"/>
          <p:cNvSpPr/>
          <p:nvPr/>
        </p:nvSpPr>
        <p:spPr>
          <a:xfrm>
            <a:off x="1980437" y="1562942"/>
            <a:ext cx="20246517" cy="10768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398"/>
              <a:buFont typeface="Arial"/>
              <a:buNone/>
            </a:pPr>
            <a:r>
              <a:rPr lang="en-CA" sz="6398" b="0" i="0" u="none" strike="noStrike" cap="none">
                <a:solidFill>
                  <a:schemeClr val="lt1"/>
                </a:solidFill>
                <a:latin typeface="Lato Black"/>
                <a:ea typeface="Lato Black"/>
                <a:cs typeface="Lato Black"/>
                <a:sym typeface="Lato Black"/>
              </a:rPr>
              <a:t>Want More Information????</a:t>
            </a:r>
            <a:endParaRPr sz="1400" b="0" i="0" u="none" strike="noStrike" cap="none">
              <a:solidFill>
                <a:srgbClr val="000000"/>
              </a:solidFill>
              <a:latin typeface="Arial"/>
              <a:ea typeface="Arial"/>
              <a:cs typeface="Arial"/>
              <a:sym typeface="Arial"/>
            </a:endParaRPr>
          </a:p>
        </p:txBody>
      </p:sp>
      <p:sp>
        <p:nvSpPr>
          <p:cNvPr id="553" name="Google Shape;553;p49"/>
          <p:cNvSpPr txBox="1"/>
          <p:nvPr/>
        </p:nvSpPr>
        <p:spPr>
          <a:xfrm>
            <a:off x="3009850" y="3742650"/>
            <a:ext cx="15180300" cy="7342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CA" sz="4400" b="1" i="0" u="none" strike="noStrike" cap="none">
                <a:solidFill>
                  <a:schemeClr val="lt1"/>
                </a:solidFill>
                <a:latin typeface="Lato Black"/>
                <a:ea typeface="Lato Black"/>
                <a:cs typeface="Lato Black"/>
                <a:sym typeface="Lato Black"/>
              </a:rPr>
              <a:t>Join the ERAS Cardiac Society Multidisciplinary Meeting</a:t>
            </a:r>
            <a:endParaRPr sz="4000" b="1" i="0" u="none" strike="noStrike" cap="none">
              <a:solidFill>
                <a:schemeClr val="lt1"/>
              </a:solidFill>
              <a:latin typeface="Lato Black"/>
              <a:ea typeface="Lato Black"/>
              <a:cs typeface="Lato Black"/>
              <a:sym typeface="Lato Black"/>
            </a:endParaRPr>
          </a:p>
          <a:p>
            <a:pPr marL="0" marR="0" lvl="0" indent="0" algn="l" rtl="0">
              <a:lnSpc>
                <a:spcPct val="100000"/>
              </a:lnSpc>
              <a:spcBef>
                <a:spcPts val="1800"/>
              </a:spcBef>
              <a:spcAft>
                <a:spcPts val="0"/>
              </a:spcAft>
              <a:buClr>
                <a:srgbClr val="000000"/>
              </a:buClr>
              <a:buSzPts val="3200"/>
              <a:buFont typeface="Arial"/>
              <a:buNone/>
            </a:pPr>
            <a:endParaRPr sz="3200" b="1" i="0" u="none" strike="noStrike" cap="none">
              <a:solidFill>
                <a:schemeClr val="lt1"/>
              </a:solidFill>
              <a:latin typeface="Lato"/>
              <a:ea typeface="Lato"/>
              <a:cs typeface="Lato"/>
              <a:sym typeface="Lato"/>
            </a:endParaRPr>
          </a:p>
          <a:p>
            <a:pPr marL="0" marR="0" lvl="0" indent="0" algn="l" rtl="0">
              <a:lnSpc>
                <a:spcPct val="100000"/>
              </a:lnSpc>
              <a:spcBef>
                <a:spcPts val="1800"/>
              </a:spcBef>
              <a:spcAft>
                <a:spcPts val="0"/>
              </a:spcAft>
              <a:buClr>
                <a:srgbClr val="000000"/>
              </a:buClr>
              <a:buSzPts val="3200"/>
              <a:buFont typeface="Arial"/>
              <a:buNone/>
            </a:pPr>
            <a:r>
              <a:rPr lang="en-CA" sz="3200" b="1" i="0" u="none" strike="noStrike" cap="none">
                <a:solidFill>
                  <a:schemeClr val="lt1"/>
                </a:solidFill>
                <a:latin typeface="Lato"/>
                <a:ea typeface="Lato"/>
                <a:cs typeface="Lato"/>
                <a:sym typeface="Lato"/>
              </a:rPr>
              <a:t>4th Monday of every month 12 pm-1 pm EST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800"/>
              </a:spcBef>
              <a:spcAft>
                <a:spcPts val="0"/>
              </a:spcAft>
              <a:buClr>
                <a:srgbClr val="000000"/>
              </a:buClr>
              <a:buSzPts val="3200"/>
              <a:buFont typeface="Arial"/>
              <a:buNone/>
            </a:pPr>
            <a:r>
              <a:rPr lang="en-CA" sz="3200" b="1" i="0" u="none" strike="noStrike" cap="none">
                <a:solidFill>
                  <a:schemeClr val="lt1"/>
                </a:solidFill>
                <a:latin typeface="Lato"/>
                <a:ea typeface="Lato"/>
                <a:cs typeface="Lato"/>
                <a:sym typeface="Lato"/>
              </a:rPr>
              <a:t>Lead By: 	Cheryl Crisafi  MSN, RN, CNL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800"/>
              </a:spcBef>
              <a:spcAft>
                <a:spcPts val="0"/>
              </a:spcAft>
              <a:buClr>
                <a:srgbClr val="000000"/>
              </a:buClr>
              <a:buSzPts val="3200"/>
              <a:buFont typeface="Arial"/>
              <a:buNone/>
            </a:pPr>
            <a:r>
              <a:rPr lang="en-CA" sz="3200" b="1" i="0" u="none" strike="noStrike" cap="none">
                <a:solidFill>
                  <a:schemeClr val="lt1"/>
                </a:solidFill>
                <a:latin typeface="Lato"/>
                <a:ea typeface="Lato"/>
                <a:cs typeface="Lato"/>
                <a:sym typeface="Lato"/>
              </a:rPr>
              <a:t>		Gina McConnell BSN, RN, CCRN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800"/>
              </a:spcBef>
              <a:spcAft>
                <a:spcPts val="0"/>
              </a:spcAft>
              <a:buClr>
                <a:srgbClr val="000000"/>
              </a:buClr>
              <a:buSzPts val="3200"/>
              <a:buFont typeface="Arial"/>
              <a:buNone/>
            </a:pPr>
            <a:r>
              <a:rPr lang="en-CA" sz="3200" b="1" i="0" u="none" strike="noStrike" cap="none">
                <a:solidFill>
                  <a:schemeClr val="lt1"/>
                </a:solidFill>
                <a:latin typeface="Lato"/>
                <a:ea typeface="Lato"/>
                <a:cs typeface="Lato"/>
                <a:sym typeface="Lato"/>
              </a:rPr>
              <a:t>	          Amanda Rea DNP,  CRNP,  AGACNP-BC,  CCRN, CSC,  CMC,  E-AEC</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800"/>
              </a:spcBef>
              <a:spcAft>
                <a:spcPts val="0"/>
              </a:spcAft>
              <a:buClr>
                <a:srgbClr val="000000"/>
              </a:buClr>
              <a:buSzPts val="3200"/>
              <a:buFont typeface="Arial"/>
              <a:buNone/>
            </a:pPr>
            <a:r>
              <a:rPr lang="en-CA" sz="3200" b="1" i="0" u="none" strike="noStrike" cap="none">
                <a:solidFill>
                  <a:schemeClr val="lt1"/>
                </a:solidFill>
                <a:latin typeface="Lato"/>
                <a:ea typeface="Lato"/>
                <a:cs typeface="Lato"/>
                <a:sym typeface="Lato"/>
              </a:rPr>
              <a:t>                   Shannon Crotwell, BSN, RN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800"/>
              </a:spcBef>
              <a:spcAft>
                <a:spcPts val="0"/>
              </a:spcAft>
              <a:buClr>
                <a:srgbClr val="000000"/>
              </a:buClr>
              <a:buSzPts val="3200"/>
              <a:buFont typeface="Arial"/>
              <a:buNone/>
            </a:pPr>
            <a:endParaRPr sz="3200" b="1" i="0" u="none" strike="noStrike" cap="none">
              <a:solidFill>
                <a:schemeClr val="lt1"/>
              </a:solidFill>
              <a:latin typeface="Lato"/>
              <a:ea typeface="Lato"/>
              <a:cs typeface="Lato"/>
              <a:sym typeface="Lato"/>
            </a:endParaRPr>
          </a:p>
          <a:p>
            <a:pPr marL="0" marR="0" lvl="0" indent="0" algn="l" rtl="0">
              <a:lnSpc>
                <a:spcPct val="100000"/>
              </a:lnSpc>
              <a:spcBef>
                <a:spcPts val="1800"/>
              </a:spcBef>
              <a:spcAft>
                <a:spcPts val="0"/>
              </a:spcAft>
              <a:buClr>
                <a:srgbClr val="000000"/>
              </a:buClr>
              <a:buSzPts val="3200"/>
              <a:buFont typeface="Arial"/>
              <a:buNone/>
            </a:pPr>
            <a:r>
              <a:rPr lang="en-CA" sz="3200" b="1" i="0" u="none" strike="noStrike" cap="none">
                <a:solidFill>
                  <a:schemeClr val="lt1"/>
                </a:solidFill>
                <a:latin typeface="Lato"/>
                <a:ea typeface="Lato"/>
                <a:cs typeface="Lato"/>
                <a:sym typeface="Lato"/>
              </a:rPr>
              <a:t>Contact: k.pehle@erascardiac.org to be added to invite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800"/>
              </a:spcBef>
              <a:spcAft>
                <a:spcPts val="0"/>
              </a:spcAft>
              <a:buClr>
                <a:srgbClr val="000000"/>
              </a:buClr>
              <a:buSzPts val="3600"/>
              <a:buFont typeface="Arial"/>
              <a:buNone/>
            </a:pPr>
            <a:endParaRPr sz="3600" b="1" i="0" u="none" strike="noStrike" cap="none">
              <a:solidFill>
                <a:schemeClr val="lt1"/>
              </a:solidFill>
              <a:latin typeface="Arial"/>
              <a:ea typeface="Arial"/>
              <a:cs typeface="Arial"/>
              <a:sym typeface="Arial"/>
            </a:endParaRPr>
          </a:p>
        </p:txBody>
      </p:sp>
      <p:sp>
        <p:nvSpPr>
          <p:cNvPr id="554" name="Google Shape;554;p49"/>
          <p:cNvSpPr txBox="1"/>
          <p:nvPr/>
        </p:nvSpPr>
        <p:spPr>
          <a:xfrm>
            <a:off x="18716424" y="8266550"/>
            <a:ext cx="4693200" cy="8313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2700"/>
              <a:buFont typeface="Arial"/>
              <a:buNone/>
            </a:pPr>
            <a:r>
              <a:rPr lang="en-CA" sz="2700" b="0" i="0" u="none" strike="noStrike" cap="none">
                <a:solidFill>
                  <a:srgbClr val="FFFFFF"/>
                </a:solidFill>
                <a:latin typeface="Lato Black"/>
                <a:ea typeface="Lato Black"/>
                <a:cs typeface="Lato Black"/>
                <a:sym typeface="Lato Black"/>
              </a:rPr>
              <a:t>ERAS</a:t>
            </a:r>
            <a:r>
              <a:rPr lang="en-CA" sz="2700" b="0" i="1" u="none" strike="noStrike" cap="none" baseline="30000">
                <a:solidFill>
                  <a:srgbClr val="FFFFFF"/>
                </a:solidFill>
                <a:latin typeface="Lato Black"/>
                <a:ea typeface="Lato Black"/>
                <a:cs typeface="Lato Black"/>
                <a:sym typeface="Lato Black"/>
              </a:rPr>
              <a:t>©</a:t>
            </a:r>
            <a:r>
              <a:rPr lang="en-CA" sz="2700" b="0" i="0" u="none" strike="noStrike" cap="none">
                <a:solidFill>
                  <a:srgbClr val="FFFFFF"/>
                </a:solidFill>
                <a:latin typeface="Lato Black"/>
                <a:ea typeface="Lato Black"/>
                <a:cs typeface="Lato Black"/>
                <a:sym typeface="Lato Black"/>
              </a:rPr>
              <a:t> Cardiac Society </a:t>
            </a:r>
            <a:endParaRPr sz="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700"/>
              <a:buFont typeface="Arial"/>
              <a:buNone/>
            </a:pPr>
            <a:r>
              <a:rPr lang="en-CA" sz="2700" b="0" i="1" u="none" strike="noStrike" cap="none">
                <a:solidFill>
                  <a:srgbClr val="FFFFFF"/>
                </a:solidFill>
                <a:latin typeface="Lato Light"/>
                <a:ea typeface="Lato Light"/>
                <a:cs typeface="Lato Light"/>
                <a:sym typeface="Lato Light"/>
              </a:rPr>
              <a:t>Perfecting the Surgical Journey</a:t>
            </a:r>
            <a:endParaRPr sz="500" b="0" i="0" u="none" strike="noStrike" cap="none">
              <a:solidFill>
                <a:srgbClr val="000000"/>
              </a:solidFill>
              <a:latin typeface="Arial"/>
              <a:ea typeface="Arial"/>
              <a:cs typeface="Arial"/>
              <a:sym typeface="Arial"/>
            </a:endParaRPr>
          </a:p>
        </p:txBody>
      </p:sp>
      <p:sp>
        <p:nvSpPr>
          <p:cNvPr id="555" name="Google Shape;555;p49"/>
          <p:cNvSpPr/>
          <p:nvPr/>
        </p:nvSpPr>
        <p:spPr>
          <a:xfrm>
            <a:off x="18392148" y="4540959"/>
            <a:ext cx="4879500" cy="3553800"/>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99"/>
              <a:buFont typeface="Arial"/>
              <a:buNone/>
            </a:pPr>
            <a:endParaRPr sz="3599" b="0" i="0" u="none" strike="noStrike" cap="none">
              <a:solidFill>
                <a:srgbClr val="FFFFFF"/>
              </a:solidFill>
              <a:latin typeface="Lato"/>
              <a:ea typeface="Lato"/>
              <a:cs typeface="Lato"/>
              <a:sym typeface="Lato"/>
            </a:endParaRPr>
          </a:p>
        </p:txBody>
      </p:sp>
      <p:pic>
        <p:nvPicPr>
          <p:cNvPr id="556" name="Google Shape;556;p49" descr="A picture containing text, light&#10;&#10;Description automatically generated"/>
          <p:cNvPicPr preferRelativeResize="0"/>
          <p:nvPr/>
        </p:nvPicPr>
        <p:blipFill rotWithShape="1">
          <a:blip r:embed="rId3">
            <a:alphaModFix/>
          </a:blip>
          <a:srcRect/>
          <a:stretch/>
        </p:blipFill>
        <p:spPr>
          <a:xfrm>
            <a:off x="18787224" y="4895374"/>
            <a:ext cx="3887410" cy="2609359"/>
          </a:xfrm>
          <a:prstGeom prst="rect">
            <a:avLst/>
          </a:prstGeom>
          <a:noFill/>
          <a:ln>
            <a:noFill/>
          </a:ln>
        </p:spPr>
      </p:pic>
      <p:sp>
        <p:nvSpPr>
          <p:cNvPr id="557" name="Google Shape;557;p49"/>
          <p:cNvSpPr/>
          <p:nvPr/>
        </p:nvSpPr>
        <p:spPr>
          <a:xfrm>
            <a:off x="2296628" y="3827721"/>
            <a:ext cx="574158" cy="595423"/>
          </a:xfrm>
          <a:prstGeom prst="rightArrow">
            <a:avLst>
              <a:gd name="adj1" fmla="val 50000"/>
              <a:gd name="adj2"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p50"/>
          <p:cNvSpPr/>
          <p:nvPr/>
        </p:nvSpPr>
        <p:spPr>
          <a:xfrm>
            <a:off x="2065566" y="339913"/>
            <a:ext cx="20246517" cy="10768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398"/>
              <a:buFont typeface="Arial"/>
              <a:buNone/>
            </a:pPr>
            <a:r>
              <a:rPr lang="en-CA" sz="6398" b="0" i="0" u="none" strike="noStrike" cap="none">
                <a:solidFill>
                  <a:schemeClr val="lt1"/>
                </a:solidFill>
                <a:latin typeface="Lato Black"/>
                <a:ea typeface="Lato Black"/>
                <a:cs typeface="Lato Black"/>
                <a:sym typeface="Lato Black"/>
              </a:rPr>
              <a:t>References</a:t>
            </a:r>
            <a:endParaRPr sz="1400" b="0" i="0" u="none" strike="noStrike" cap="none">
              <a:solidFill>
                <a:srgbClr val="000000"/>
              </a:solidFill>
              <a:latin typeface="Arial"/>
              <a:ea typeface="Arial"/>
              <a:cs typeface="Arial"/>
              <a:sym typeface="Arial"/>
            </a:endParaRPr>
          </a:p>
        </p:txBody>
      </p:sp>
      <p:sp>
        <p:nvSpPr>
          <p:cNvPr id="563" name="Google Shape;563;p50"/>
          <p:cNvSpPr txBox="1"/>
          <p:nvPr/>
        </p:nvSpPr>
        <p:spPr>
          <a:xfrm>
            <a:off x="1318436" y="2254102"/>
            <a:ext cx="22073191" cy="964879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CA" sz="3200" b="1" i="0" u="none" strike="noStrike" cap="none">
                <a:solidFill>
                  <a:schemeClr val="lt1"/>
                </a:solidFill>
                <a:latin typeface="Lato"/>
                <a:ea typeface="Lato"/>
                <a:cs typeface="Lato"/>
                <a:sym typeface="Lato"/>
              </a:rPr>
              <a:t>Engelman, D. T., Ben Ali, W., Williams, J. B., Perrault, L. P., Reddy, V. S., Arora, R. C., Roselli, E. E., Khoynezhad, A., Gerdisch, M., Levy, J. H., Lobdell, K., Fletcher, N., Kirsch, M., Nelson, G., Engelman, R. M., Gregory, A. J., &amp; Boyle, E. M. (2019). Guidelines for Perioperative Care in Cardiac Surgery. JAMA Surgery, 154(8), 755. https://doi.org/10.1001/jamasurg.2019.1153</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800"/>
              </a:spcBef>
              <a:spcAft>
                <a:spcPts val="0"/>
              </a:spcAft>
              <a:buClr>
                <a:srgbClr val="000000"/>
              </a:buClr>
              <a:buSzPts val="3200"/>
              <a:buFont typeface="Arial"/>
              <a:buNone/>
            </a:pPr>
            <a:endParaRPr sz="3200" b="1" i="0" u="none" strike="noStrike" cap="none">
              <a:solidFill>
                <a:schemeClr val="lt1"/>
              </a:solidFill>
              <a:latin typeface="Lato"/>
              <a:ea typeface="Lato"/>
              <a:cs typeface="Lato"/>
              <a:sym typeface="Lato"/>
            </a:endParaRPr>
          </a:p>
          <a:p>
            <a:pPr marL="0" marR="0" lvl="0" indent="0" algn="l" rtl="0">
              <a:lnSpc>
                <a:spcPct val="100000"/>
              </a:lnSpc>
              <a:spcBef>
                <a:spcPts val="1800"/>
              </a:spcBef>
              <a:spcAft>
                <a:spcPts val="0"/>
              </a:spcAft>
              <a:buClr>
                <a:srgbClr val="000000"/>
              </a:buClr>
              <a:buSzPts val="3200"/>
              <a:buFont typeface="Arial"/>
              <a:buNone/>
            </a:pPr>
            <a:r>
              <a:rPr lang="en-CA" sz="3200" b="1" i="0" u="none" strike="noStrike" cap="none">
                <a:solidFill>
                  <a:schemeClr val="lt1"/>
                </a:solidFill>
                <a:latin typeface="Lato"/>
                <a:ea typeface="Lato"/>
                <a:cs typeface="Lato"/>
                <a:sym typeface="Lato"/>
              </a:rPr>
              <a:t>Eskicioglu  C, Forbes  SS, Aarts  MA, Okrainec  A, McLeod  RS.  Enhanced recovery after surgery (ERAS) programs for patients having colorectal surgery: a meta-analysis of randomized trials.  J Gastrointest Surg. 2009;13(12):2321-2329. doi:10.1007/s11605-009-0927-2</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800"/>
              </a:spcBef>
              <a:spcAft>
                <a:spcPts val="0"/>
              </a:spcAft>
              <a:buClr>
                <a:srgbClr val="000000"/>
              </a:buClr>
              <a:buSzPts val="3200"/>
              <a:buFont typeface="Arial"/>
              <a:buNone/>
            </a:pPr>
            <a:endParaRPr sz="3200" b="1" i="0" u="none" strike="noStrike" cap="none">
              <a:solidFill>
                <a:schemeClr val="lt1"/>
              </a:solidFill>
              <a:latin typeface="Lato"/>
              <a:ea typeface="Lato"/>
              <a:cs typeface="Lato"/>
              <a:sym typeface="Lato"/>
            </a:endParaRPr>
          </a:p>
          <a:p>
            <a:pPr marL="0" marR="0" lvl="0" indent="0" algn="l" rtl="0">
              <a:lnSpc>
                <a:spcPct val="100000"/>
              </a:lnSpc>
              <a:spcBef>
                <a:spcPts val="1800"/>
              </a:spcBef>
              <a:spcAft>
                <a:spcPts val="0"/>
              </a:spcAft>
              <a:buClr>
                <a:srgbClr val="000000"/>
              </a:buClr>
              <a:buSzPts val="3200"/>
              <a:buFont typeface="Arial"/>
              <a:buNone/>
            </a:pPr>
            <a:r>
              <a:rPr lang="en-CA" sz="3200" b="1" i="0" u="none" strike="noStrike" cap="none">
                <a:solidFill>
                  <a:schemeClr val="lt1"/>
                </a:solidFill>
                <a:latin typeface="Lato"/>
                <a:ea typeface="Lato"/>
                <a:cs typeface="Lato"/>
                <a:sym typeface="Lato"/>
              </a:rPr>
              <a:t>Lassen  K, Soop  M, Nygren  J,  et al; Enhanced Recovery After Surgery (ERAS) Group.  Consensus review of optimal perioperative care in colorectal surgery: Enhanced Recovery After Surgery (ERAS) Group recommendations.  Arch Surg. 2009;144(10):961-969. doi:10.1001/archsurg.2009.170</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800"/>
              </a:spcBef>
              <a:spcAft>
                <a:spcPts val="0"/>
              </a:spcAft>
              <a:buClr>
                <a:srgbClr val="000000"/>
              </a:buClr>
              <a:buSzPts val="3200"/>
              <a:buFont typeface="Arial"/>
              <a:buNone/>
            </a:pPr>
            <a:endParaRPr sz="3200" b="1" i="0" u="none" strike="noStrike" cap="none">
              <a:solidFill>
                <a:schemeClr val="lt1"/>
              </a:solidFill>
              <a:latin typeface="Lato"/>
              <a:ea typeface="Lato"/>
              <a:cs typeface="Lato"/>
              <a:sym typeface="Lato"/>
            </a:endParaRPr>
          </a:p>
          <a:p>
            <a:pPr marL="0" marR="0" lvl="0" indent="0" algn="l" rtl="0">
              <a:lnSpc>
                <a:spcPct val="100000"/>
              </a:lnSpc>
              <a:spcBef>
                <a:spcPts val="1800"/>
              </a:spcBef>
              <a:spcAft>
                <a:spcPts val="0"/>
              </a:spcAft>
              <a:buClr>
                <a:srgbClr val="000000"/>
              </a:buClr>
              <a:buSzPts val="3200"/>
              <a:buFont typeface="Arial"/>
              <a:buNone/>
            </a:pPr>
            <a:r>
              <a:rPr lang="en-CA" sz="3200" b="1" i="0" u="none" strike="noStrike" cap="none">
                <a:solidFill>
                  <a:schemeClr val="lt1"/>
                </a:solidFill>
                <a:latin typeface="Lato"/>
                <a:ea typeface="Lato"/>
                <a:cs typeface="Lato"/>
                <a:sym typeface="Lato"/>
              </a:rPr>
              <a:t>World Health Organization. (2019, March 9). Patient safety. www.who.int. https://www.who.int/news-room/facts-in-pictures/detail/patient-safety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800"/>
              </a:spcBef>
              <a:spcAft>
                <a:spcPts val="0"/>
              </a:spcAft>
              <a:buClr>
                <a:srgbClr val="000000"/>
              </a:buClr>
              <a:buSzPts val="3600"/>
              <a:buFont typeface="Arial"/>
              <a:buNone/>
            </a:pPr>
            <a:endParaRPr sz="3600" b="1" i="0" u="none" strike="noStrike" cap="none">
              <a:solidFill>
                <a:schemeClr val="lt1"/>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4"/>
          <p:cNvSpPr/>
          <p:nvPr/>
        </p:nvSpPr>
        <p:spPr>
          <a:xfrm>
            <a:off x="2333728" y="4796538"/>
            <a:ext cx="6055732" cy="206146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398"/>
              <a:buFont typeface="Arial"/>
              <a:buNone/>
            </a:pPr>
            <a:r>
              <a:rPr lang="en-CA" sz="6398" b="0" i="0" u="none" strike="noStrike" cap="none">
                <a:solidFill>
                  <a:schemeClr val="lt1"/>
                </a:solidFill>
                <a:latin typeface="Lato Black"/>
                <a:ea typeface="Lato Black"/>
                <a:cs typeface="Lato Black"/>
                <a:sym typeface="Lato Black"/>
              </a:rPr>
              <a:t>Why is ERAS</a:t>
            </a:r>
            <a:r>
              <a:rPr lang="en-CA" sz="6600" b="0" i="1" u="none" strike="noStrike" cap="none" baseline="30000">
                <a:solidFill>
                  <a:schemeClr val="lt1"/>
                </a:solidFill>
                <a:latin typeface="Arial"/>
                <a:ea typeface="Arial"/>
                <a:cs typeface="Arial"/>
                <a:sym typeface="Arial"/>
              </a:rPr>
              <a:t>®</a:t>
            </a:r>
            <a:r>
              <a:rPr lang="en-CA" sz="6398" b="0" i="0" u="none" strike="noStrike" cap="none">
                <a:solidFill>
                  <a:schemeClr val="lt1"/>
                </a:solidFill>
                <a:latin typeface="Lato Black"/>
                <a:ea typeface="Lato Black"/>
                <a:cs typeface="Lato Black"/>
                <a:sym typeface="Lato Black"/>
              </a:rPr>
              <a:t> so important??</a:t>
            </a:r>
            <a:endParaRPr sz="1400" b="0" i="0" u="none" strike="noStrike" cap="none">
              <a:solidFill>
                <a:srgbClr val="000000"/>
              </a:solidFill>
              <a:latin typeface="Arial"/>
              <a:ea typeface="Arial"/>
              <a:cs typeface="Arial"/>
              <a:sym typeface="Arial"/>
            </a:endParaRPr>
          </a:p>
        </p:txBody>
      </p:sp>
      <p:sp>
        <p:nvSpPr>
          <p:cNvPr id="132" name="Google Shape;132;p4"/>
          <p:cNvSpPr/>
          <p:nvPr/>
        </p:nvSpPr>
        <p:spPr>
          <a:xfrm flipH="1">
            <a:off x="10911012" y="1809127"/>
            <a:ext cx="11400347" cy="9387145"/>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2800"/>
              <a:buFont typeface="Arial"/>
              <a:buNone/>
            </a:pPr>
            <a:r>
              <a:rPr lang="en-CA" sz="2800" b="1" i="0" u="none" strike="noStrike" cap="none" dirty="0">
                <a:solidFill>
                  <a:schemeClr val="lt1"/>
                </a:solidFill>
                <a:latin typeface="Lato"/>
                <a:ea typeface="Lato"/>
                <a:cs typeface="Lato"/>
                <a:sym typeface="Lato"/>
              </a:rPr>
              <a:t>Hospitals utilizing ERAS</a:t>
            </a:r>
            <a:r>
              <a:rPr lang="en-CA" sz="2800" b="0" i="1" u="none" strike="noStrike" cap="none" baseline="30000" dirty="0">
                <a:solidFill>
                  <a:schemeClr val="lt1"/>
                </a:solidFill>
                <a:latin typeface="Arial"/>
                <a:ea typeface="Arial"/>
                <a:cs typeface="Arial"/>
                <a:sym typeface="Arial"/>
              </a:rPr>
              <a:t>®</a:t>
            </a:r>
            <a:r>
              <a:rPr lang="en-CA" sz="2800" b="1" i="0" u="none" strike="noStrike" cap="none" dirty="0">
                <a:solidFill>
                  <a:schemeClr val="lt1"/>
                </a:solidFill>
                <a:latin typeface="Lato"/>
                <a:ea typeface="Lato"/>
                <a:cs typeface="Lato"/>
                <a:sym typeface="Lato"/>
              </a:rPr>
              <a:t> have:</a:t>
            </a:r>
            <a:endParaRPr sz="2800" b="1" i="0" u="none" strike="noStrike" cap="none" dirty="0">
              <a:solidFill>
                <a:schemeClr val="lt1"/>
              </a:solidFill>
              <a:latin typeface="Lato"/>
              <a:ea typeface="Lato"/>
              <a:cs typeface="Lato"/>
              <a:sym typeface="Lato"/>
            </a:endParaRPr>
          </a:p>
          <a:p>
            <a:pPr marL="457200" marR="0" lvl="0" indent="-190500" algn="l" rtl="0">
              <a:lnSpc>
                <a:spcPct val="150000"/>
              </a:lnSpc>
              <a:spcBef>
                <a:spcPts val="1200"/>
              </a:spcBef>
              <a:spcAft>
                <a:spcPts val="0"/>
              </a:spcAft>
              <a:buClr>
                <a:srgbClr val="04A5DF"/>
              </a:buClr>
              <a:buSzPts val="4200"/>
              <a:buFont typeface="Noto Sans Symbols"/>
              <a:buNone/>
            </a:pPr>
            <a:endParaRPr sz="2800" b="1" i="0" u="none" strike="noStrike" cap="none" dirty="0">
              <a:solidFill>
                <a:schemeClr val="lt1"/>
              </a:solidFill>
              <a:latin typeface="Lato"/>
              <a:ea typeface="Lato"/>
              <a:cs typeface="Lato"/>
              <a:sym typeface="Lato"/>
            </a:endParaRPr>
          </a:p>
          <a:p>
            <a:pPr marL="457200" marR="0" lvl="0" indent="-457200" algn="l" rtl="0">
              <a:lnSpc>
                <a:spcPct val="150000"/>
              </a:lnSpc>
              <a:spcBef>
                <a:spcPts val="1200"/>
              </a:spcBef>
              <a:spcAft>
                <a:spcPts val="0"/>
              </a:spcAft>
              <a:buClr>
                <a:srgbClr val="04A5DF"/>
              </a:buClr>
              <a:buSzPts val="4200"/>
              <a:buFont typeface="Arial"/>
              <a:buChar char="•"/>
            </a:pPr>
            <a:r>
              <a:rPr lang="en-CA" sz="2800" b="1" i="0" u="none" strike="noStrike" cap="none" dirty="0">
                <a:solidFill>
                  <a:schemeClr val="lt1"/>
                </a:solidFill>
                <a:latin typeface="Lato"/>
                <a:ea typeface="Lato"/>
                <a:cs typeface="Lato"/>
                <a:sym typeface="Lato"/>
              </a:rPr>
              <a:t>Decreased opioid usage</a:t>
            </a:r>
            <a:endParaRPr sz="1400" b="0" i="0" u="none" strike="noStrike" cap="none" dirty="0">
              <a:solidFill>
                <a:srgbClr val="000000"/>
              </a:solidFill>
              <a:latin typeface="Arial"/>
              <a:ea typeface="Arial"/>
              <a:cs typeface="Arial"/>
              <a:sym typeface="Arial"/>
            </a:endParaRPr>
          </a:p>
          <a:p>
            <a:pPr marL="457200" marR="0" lvl="0" indent="-457200" algn="l" rtl="0">
              <a:lnSpc>
                <a:spcPct val="150000"/>
              </a:lnSpc>
              <a:spcBef>
                <a:spcPts val="1200"/>
              </a:spcBef>
              <a:spcAft>
                <a:spcPts val="0"/>
              </a:spcAft>
              <a:buClr>
                <a:srgbClr val="04A5DF"/>
              </a:buClr>
              <a:buSzPts val="4200"/>
              <a:buFont typeface="Arial"/>
              <a:buChar char="•"/>
            </a:pPr>
            <a:r>
              <a:rPr lang="en-CA" sz="2800" b="1" i="0" u="none" strike="noStrike" cap="none" dirty="0">
                <a:solidFill>
                  <a:schemeClr val="lt1"/>
                </a:solidFill>
                <a:latin typeface="Lato"/>
                <a:ea typeface="Lato"/>
                <a:cs typeface="Lato"/>
                <a:sym typeface="Lato"/>
              </a:rPr>
              <a:t>Reduced ICU hours</a:t>
            </a:r>
            <a:endParaRPr sz="1400" b="0" i="0" u="none" strike="noStrike" cap="none" dirty="0">
              <a:solidFill>
                <a:srgbClr val="000000"/>
              </a:solidFill>
              <a:latin typeface="Arial"/>
              <a:ea typeface="Arial"/>
              <a:cs typeface="Arial"/>
              <a:sym typeface="Arial"/>
            </a:endParaRPr>
          </a:p>
          <a:p>
            <a:pPr marL="457200" marR="0" lvl="0" indent="-457200" algn="l" rtl="0">
              <a:lnSpc>
                <a:spcPct val="150000"/>
              </a:lnSpc>
              <a:spcBef>
                <a:spcPts val="1200"/>
              </a:spcBef>
              <a:spcAft>
                <a:spcPts val="0"/>
              </a:spcAft>
              <a:buClr>
                <a:srgbClr val="04A5DF"/>
              </a:buClr>
              <a:buSzPts val="4200"/>
              <a:buFont typeface="Arial"/>
              <a:buChar char="•"/>
            </a:pPr>
            <a:r>
              <a:rPr lang="en-CA" sz="2800" b="1" i="0" u="none" strike="noStrike" cap="none" dirty="0">
                <a:solidFill>
                  <a:schemeClr val="lt1"/>
                </a:solidFill>
                <a:latin typeface="Lato"/>
                <a:ea typeface="Lato"/>
                <a:cs typeface="Lato"/>
                <a:sym typeface="Lato"/>
              </a:rPr>
              <a:t>Reduced hospital length of stay</a:t>
            </a:r>
            <a:endParaRPr sz="1400" b="0" i="0" u="none" strike="noStrike" cap="none" dirty="0">
              <a:solidFill>
                <a:srgbClr val="000000"/>
              </a:solidFill>
              <a:latin typeface="Arial"/>
              <a:ea typeface="Arial"/>
              <a:cs typeface="Arial"/>
              <a:sym typeface="Arial"/>
            </a:endParaRPr>
          </a:p>
          <a:p>
            <a:pPr marL="457200" marR="0" lvl="0" indent="-457200" algn="l" rtl="0">
              <a:lnSpc>
                <a:spcPct val="150000"/>
              </a:lnSpc>
              <a:spcBef>
                <a:spcPts val="1200"/>
              </a:spcBef>
              <a:spcAft>
                <a:spcPts val="0"/>
              </a:spcAft>
              <a:buClr>
                <a:srgbClr val="04A5DF"/>
              </a:buClr>
              <a:buSzPts val="4200"/>
              <a:buFont typeface="Arial"/>
              <a:buChar char="•"/>
            </a:pPr>
            <a:r>
              <a:rPr lang="en-CA" sz="2800" b="1" i="0" u="none" strike="noStrike" cap="none" dirty="0">
                <a:solidFill>
                  <a:schemeClr val="lt1"/>
                </a:solidFill>
                <a:latin typeface="Lato"/>
                <a:ea typeface="Lato"/>
                <a:cs typeface="Lato"/>
                <a:sym typeface="Lato"/>
              </a:rPr>
              <a:t>Less GI complications</a:t>
            </a:r>
            <a:endParaRPr sz="1400" b="0" i="0" u="none" strike="noStrike" cap="none" dirty="0">
              <a:solidFill>
                <a:srgbClr val="000000"/>
              </a:solidFill>
              <a:latin typeface="Arial"/>
              <a:ea typeface="Arial"/>
              <a:cs typeface="Arial"/>
              <a:sym typeface="Arial"/>
            </a:endParaRPr>
          </a:p>
          <a:p>
            <a:pPr marL="457200" marR="0" lvl="0" indent="-457200" algn="l" rtl="0">
              <a:lnSpc>
                <a:spcPct val="150000"/>
              </a:lnSpc>
              <a:spcBef>
                <a:spcPts val="1200"/>
              </a:spcBef>
              <a:spcAft>
                <a:spcPts val="0"/>
              </a:spcAft>
              <a:buClr>
                <a:srgbClr val="04A5DF"/>
              </a:buClr>
              <a:buSzPts val="4200"/>
              <a:buFont typeface="Arial"/>
              <a:buChar char="•"/>
            </a:pPr>
            <a:r>
              <a:rPr lang="en-CA" sz="2800" b="1" i="0" u="none" strike="noStrike" cap="none" dirty="0">
                <a:solidFill>
                  <a:schemeClr val="lt1"/>
                </a:solidFill>
                <a:latin typeface="Lato"/>
                <a:ea typeface="Lato"/>
                <a:cs typeface="Lato"/>
                <a:sym typeface="Lato"/>
              </a:rPr>
              <a:t>Improved early mobility</a:t>
            </a:r>
          </a:p>
          <a:p>
            <a:pPr marL="457200" marR="0" lvl="0" indent="-457200" algn="l" rtl="0">
              <a:lnSpc>
                <a:spcPct val="150000"/>
              </a:lnSpc>
              <a:spcBef>
                <a:spcPts val="1200"/>
              </a:spcBef>
              <a:spcAft>
                <a:spcPts val="0"/>
              </a:spcAft>
              <a:buClr>
                <a:srgbClr val="04A5DF"/>
              </a:buClr>
              <a:buSzPts val="4200"/>
              <a:buFont typeface="Arial"/>
              <a:buChar char="•"/>
            </a:pPr>
            <a:r>
              <a:rPr lang="en-CA" sz="2800" b="1" dirty="0">
                <a:solidFill>
                  <a:schemeClr val="lt1"/>
                </a:solidFill>
                <a:latin typeface="Lato"/>
                <a:ea typeface="Lato"/>
                <a:cs typeface="Lato"/>
                <a:sym typeface="Lato"/>
              </a:rPr>
              <a:t>Decreased blood transfusions</a:t>
            </a:r>
            <a:endParaRPr sz="2800" b="1" i="0" u="none" strike="noStrike" cap="none" dirty="0">
              <a:solidFill>
                <a:schemeClr val="lt1"/>
              </a:solidFill>
              <a:latin typeface="Lato"/>
              <a:ea typeface="Lato"/>
              <a:cs typeface="Lato"/>
              <a:sym typeface="Lato"/>
            </a:endParaRPr>
          </a:p>
          <a:p>
            <a:pPr marL="457200" marR="0" lvl="0" indent="-457200" algn="l" rtl="0">
              <a:lnSpc>
                <a:spcPct val="150000"/>
              </a:lnSpc>
              <a:spcBef>
                <a:spcPts val="1200"/>
              </a:spcBef>
              <a:spcAft>
                <a:spcPts val="0"/>
              </a:spcAft>
              <a:buClr>
                <a:srgbClr val="04A5DF"/>
              </a:buClr>
              <a:buSzPts val="4200"/>
              <a:buFont typeface="Arial"/>
              <a:buChar char="•"/>
            </a:pPr>
            <a:r>
              <a:rPr lang="en-CA" sz="2800" b="1" i="0" u="none" strike="noStrike" cap="none" dirty="0">
                <a:solidFill>
                  <a:schemeClr val="lt1"/>
                </a:solidFill>
                <a:latin typeface="Lato"/>
                <a:ea typeface="Lato"/>
                <a:cs typeface="Lato"/>
                <a:sym typeface="Lato"/>
              </a:rPr>
              <a:t>Decreased readmissions</a:t>
            </a:r>
            <a:endParaRPr sz="1400" b="0" i="0" u="none" strike="noStrike" cap="none" dirty="0">
              <a:solidFill>
                <a:srgbClr val="000000"/>
              </a:solidFill>
              <a:latin typeface="Arial"/>
              <a:ea typeface="Arial"/>
              <a:cs typeface="Arial"/>
              <a:sym typeface="Arial"/>
            </a:endParaRPr>
          </a:p>
          <a:p>
            <a:pPr marL="457200" marR="0" lvl="0" indent="-457200" algn="l" rtl="0">
              <a:lnSpc>
                <a:spcPct val="150000"/>
              </a:lnSpc>
              <a:spcBef>
                <a:spcPts val="1200"/>
              </a:spcBef>
              <a:spcAft>
                <a:spcPts val="0"/>
              </a:spcAft>
              <a:buClr>
                <a:srgbClr val="04A5DF"/>
              </a:buClr>
              <a:buSzPts val="4200"/>
              <a:buFont typeface="Arial"/>
              <a:buChar char="•"/>
            </a:pPr>
            <a:r>
              <a:rPr lang="en-CA" sz="2800" b="1" i="0" u="none" strike="noStrike" cap="none" dirty="0">
                <a:solidFill>
                  <a:schemeClr val="lt1"/>
                </a:solidFill>
                <a:latin typeface="Lato"/>
                <a:ea typeface="Lato"/>
                <a:cs typeface="Lato"/>
                <a:sym typeface="Lato"/>
              </a:rPr>
              <a:t>Practitioner standardization</a:t>
            </a:r>
            <a:endParaRPr sz="1400" b="0" i="0" u="none" strike="noStrike" cap="none" dirty="0">
              <a:solidFill>
                <a:srgbClr val="000000"/>
              </a:solidFill>
              <a:latin typeface="Arial"/>
              <a:ea typeface="Arial"/>
              <a:cs typeface="Arial"/>
              <a:sym typeface="Arial"/>
            </a:endParaRPr>
          </a:p>
          <a:p>
            <a:pPr marL="457200" marR="0" lvl="0" indent="-457200" algn="l" rtl="0">
              <a:lnSpc>
                <a:spcPct val="150000"/>
              </a:lnSpc>
              <a:spcBef>
                <a:spcPts val="1200"/>
              </a:spcBef>
              <a:spcAft>
                <a:spcPts val="0"/>
              </a:spcAft>
              <a:buClr>
                <a:srgbClr val="04A5DF"/>
              </a:buClr>
              <a:buSzPts val="4200"/>
              <a:buFont typeface="Arial"/>
              <a:buChar char="•"/>
            </a:pPr>
            <a:r>
              <a:rPr lang="en-CA" sz="2800" b="1" i="0" u="none" strike="noStrike" cap="none" dirty="0">
                <a:solidFill>
                  <a:schemeClr val="lt1"/>
                </a:solidFill>
                <a:latin typeface="Lato"/>
                <a:ea typeface="Lato"/>
                <a:cs typeface="Lato"/>
                <a:sym typeface="Lato"/>
              </a:rPr>
              <a:t>Decreased cost/Increased value</a:t>
            </a:r>
            <a:endParaRPr sz="1400" b="0" i="0" u="none" strike="noStrike" cap="none" dirty="0">
              <a:solidFill>
                <a:srgbClr val="000000"/>
              </a:solidFill>
              <a:latin typeface="Arial"/>
              <a:ea typeface="Arial"/>
              <a:cs typeface="Arial"/>
              <a:sym typeface="Arial"/>
            </a:endParaRPr>
          </a:p>
          <a:p>
            <a:pPr marL="457200" marR="0" lvl="0" indent="-190500" algn="l" rtl="0">
              <a:lnSpc>
                <a:spcPct val="150000"/>
              </a:lnSpc>
              <a:spcBef>
                <a:spcPts val="0"/>
              </a:spcBef>
              <a:spcAft>
                <a:spcPts val="0"/>
              </a:spcAft>
              <a:buClr>
                <a:srgbClr val="04A5DF"/>
              </a:buClr>
              <a:buSzPts val="4200"/>
              <a:buFont typeface="Noto Sans Symbols"/>
              <a:buNone/>
            </a:pPr>
            <a:endParaRPr sz="2800" b="1" i="0" u="none" strike="noStrike" cap="none" dirty="0">
              <a:solidFill>
                <a:schemeClr val="lt1"/>
              </a:solidFill>
              <a:latin typeface="Lato"/>
              <a:ea typeface="Lato"/>
              <a:cs typeface="Lato"/>
              <a:sym typeface="Lato"/>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5"/>
          <p:cNvSpPr/>
          <p:nvPr/>
        </p:nvSpPr>
        <p:spPr>
          <a:xfrm>
            <a:off x="1012250" y="4761582"/>
            <a:ext cx="4626806" cy="4626806"/>
          </a:xfrm>
          <a:prstGeom prst="ellipse">
            <a:avLst/>
          </a:prstGeom>
          <a:solidFill>
            <a:schemeClr val="accent3">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799"/>
              <a:buFont typeface="Arial"/>
              <a:buNone/>
            </a:pPr>
            <a:endParaRPr sz="4799" b="0" i="0" u="none" strike="noStrike" cap="none">
              <a:solidFill>
                <a:schemeClr val="dk1"/>
              </a:solidFill>
              <a:latin typeface="Arial"/>
              <a:ea typeface="Arial"/>
              <a:cs typeface="Arial"/>
              <a:sym typeface="Arial"/>
            </a:endParaRPr>
          </a:p>
        </p:txBody>
      </p:sp>
      <p:sp>
        <p:nvSpPr>
          <p:cNvPr id="138" name="Google Shape;138;p5"/>
          <p:cNvSpPr/>
          <p:nvPr/>
        </p:nvSpPr>
        <p:spPr>
          <a:xfrm>
            <a:off x="4923396" y="4761582"/>
            <a:ext cx="4626806" cy="4626806"/>
          </a:xfrm>
          <a:prstGeom prst="ellipse">
            <a:avLst/>
          </a:prstGeom>
          <a:solidFill>
            <a:schemeClr val="accent2">
              <a:alpha val="6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799"/>
              <a:buFont typeface="Arial"/>
              <a:buNone/>
            </a:pPr>
            <a:endParaRPr sz="4799" b="0" i="0" u="none" strike="noStrike" cap="none">
              <a:solidFill>
                <a:schemeClr val="dk1"/>
              </a:solidFill>
              <a:latin typeface="Arial"/>
              <a:ea typeface="Arial"/>
              <a:cs typeface="Arial"/>
              <a:sym typeface="Arial"/>
            </a:endParaRPr>
          </a:p>
        </p:txBody>
      </p:sp>
      <p:sp>
        <p:nvSpPr>
          <p:cNvPr id="139" name="Google Shape;139;p5"/>
          <p:cNvSpPr/>
          <p:nvPr/>
        </p:nvSpPr>
        <p:spPr>
          <a:xfrm>
            <a:off x="8643155" y="4761582"/>
            <a:ext cx="4626806" cy="4626806"/>
          </a:xfrm>
          <a:prstGeom prst="ellipse">
            <a:avLst/>
          </a:prstGeom>
          <a:solidFill>
            <a:schemeClr val="accent3">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799"/>
              <a:buFont typeface="Arial"/>
              <a:buNone/>
            </a:pPr>
            <a:endParaRPr sz="4799" b="0" i="0" u="none" strike="noStrike" cap="none">
              <a:solidFill>
                <a:schemeClr val="dk1"/>
              </a:solidFill>
              <a:latin typeface="Arial"/>
              <a:ea typeface="Arial"/>
              <a:cs typeface="Arial"/>
              <a:sym typeface="Arial"/>
            </a:endParaRPr>
          </a:p>
        </p:txBody>
      </p:sp>
      <p:sp>
        <p:nvSpPr>
          <p:cNvPr id="140" name="Google Shape;140;p5"/>
          <p:cNvSpPr/>
          <p:nvPr/>
        </p:nvSpPr>
        <p:spPr>
          <a:xfrm>
            <a:off x="12511774" y="4761582"/>
            <a:ext cx="4626806" cy="4626806"/>
          </a:xfrm>
          <a:prstGeom prst="ellipse">
            <a:avLst/>
          </a:prstGeom>
          <a:solidFill>
            <a:schemeClr val="accent2">
              <a:alpha val="6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799"/>
              <a:buFont typeface="Arial"/>
              <a:buNone/>
            </a:pPr>
            <a:endParaRPr sz="4799" b="0" i="0" u="none" strike="noStrike" cap="none">
              <a:solidFill>
                <a:schemeClr val="dk1"/>
              </a:solidFill>
              <a:latin typeface="Arial"/>
              <a:ea typeface="Arial"/>
              <a:cs typeface="Arial"/>
              <a:sym typeface="Arial"/>
            </a:endParaRPr>
          </a:p>
        </p:txBody>
      </p:sp>
      <p:sp>
        <p:nvSpPr>
          <p:cNvPr id="141" name="Google Shape;141;p5"/>
          <p:cNvSpPr/>
          <p:nvPr/>
        </p:nvSpPr>
        <p:spPr>
          <a:xfrm>
            <a:off x="16350930" y="4753514"/>
            <a:ext cx="4626806" cy="4626806"/>
          </a:xfrm>
          <a:prstGeom prst="ellipse">
            <a:avLst/>
          </a:prstGeom>
          <a:solidFill>
            <a:schemeClr val="accent3">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799"/>
              <a:buFont typeface="Arial"/>
              <a:buNone/>
            </a:pPr>
            <a:endParaRPr sz="4799" b="0" i="0" u="none" strike="noStrike" cap="none">
              <a:solidFill>
                <a:schemeClr val="dk1"/>
              </a:solidFill>
              <a:latin typeface="Arial"/>
              <a:ea typeface="Arial"/>
              <a:cs typeface="Arial"/>
              <a:sym typeface="Arial"/>
            </a:endParaRPr>
          </a:p>
        </p:txBody>
      </p:sp>
      <p:sp>
        <p:nvSpPr>
          <p:cNvPr id="142" name="Google Shape;142;p5"/>
          <p:cNvSpPr txBox="1"/>
          <p:nvPr/>
        </p:nvSpPr>
        <p:spPr>
          <a:xfrm>
            <a:off x="5892798" y="6665342"/>
            <a:ext cx="2718743" cy="13846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799"/>
              <a:buFont typeface="Arial"/>
              <a:buNone/>
            </a:pPr>
            <a:r>
              <a:rPr lang="en-CA" sz="2799" b="1" i="0" u="none" strike="noStrike" cap="none">
                <a:solidFill>
                  <a:schemeClr val="lt1"/>
                </a:solidFill>
                <a:latin typeface="Arial"/>
                <a:ea typeface="Arial"/>
                <a:cs typeface="Arial"/>
                <a:sym typeface="Arial"/>
              </a:rPr>
              <a:t>Complete a literature review.</a:t>
            </a:r>
            <a:endParaRPr sz="1400" b="0" i="0" u="none" strike="noStrike" cap="none">
              <a:solidFill>
                <a:srgbClr val="000000"/>
              </a:solidFill>
              <a:latin typeface="Arial"/>
              <a:ea typeface="Arial"/>
              <a:cs typeface="Arial"/>
              <a:sym typeface="Arial"/>
            </a:endParaRPr>
          </a:p>
        </p:txBody>
      </p:sp>
      <p:sp>
        <p:nvSpPr>
          <p:cNvPr id="143" name="Google Shape;143;p5"/>
          <p:cNvSpPr txBox="1"/>
          <p:nvPr/>
        </p:nvSpPr>
        <p:spPr>
          <a:xfrm>
            <a:off x="1400279" y="6758915"/>
            <a:ext cx="3561228" cy="95385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799"/>
              <a:buFont typeface="Arial"/>
              <a:buNone/>
            </a:pPr>
            <a:r>
              <a:rPr lang="en-CA" sz="2799" b="1" i="0" u="none" strike="noStrike" cap="none">
                <a:solidFill>
                  <a:schemeClr val="lt1"/>
                </a:solidFill>
                <a:latin typeface="Arial"/>
                <a:ea typeface="Arial"/>
                <a:cs typeface="Arial"/>
                <a:sym typeface="Arial"/>
              </a:rPr>
              <a:t>Manage as a change project.</a:t>
            </a:r>
            <a:endParaRPr sz="1400" b="0" i="0" u="none" strike="noStrike" cap="none">
              <a:solidFill>
                <a:srgbClr val="000000"/>
              </a:solidFill>
              <a:latin typeface="Arial"/>
              <a:ea typeface="Arial"/>
              <a:cs typeface="Arial"/>
              <a:sym typeface="Arial"/>
            </a:endParaRPr>
          </a:p>
        </p:txBody>
      </p:sp>
      <p:sp>
        <p:nvSpPr>
          <p:cNvPr id="144" name="Google Shape;144;p5"/>
          <p:cNvSpPr txBox="1"/>
          <p:nvPr/>
        </p:nvSpPr>
        <p:spPr>
          <a:xfrm>
            <a:off x="9361693" y="6598675"/>
            <a:ext cx="3068656" cy="14053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799"/>
              <a:buFont typeface="Arial"/>
              <a:buNone/>
            </a:pPr>
            <a:r>
              <a:rPr lang="en-CA" sz="2799" b="1" i="0" u="none" strike="noStrike" cap="none">
                <a:solidFill>
                  <a:schemeClr val="lt1"/>
                </a:solidFill>
                <a:latin typeface="Arial"/>
                <a:ea typeface="Arial"/>
                <a:cs typeface="Arial"/>
                <a:sym typeface="Arial"/>
              </a:rPr>
              <a:t>Examine your program’s current data.</a:t>
            </a:r>
            <a:endParaRPr sz="1400" b="0" i="0" u="none" strike="noStrike" cap="none">
              <a:solidFill>
                <a:srgbClr val="000000"/>
              </a:solidFill>
              <a:latin typeface="Arial"/>
              <a:ea typeface="Arial"/>
              <a:cs typeface="Arial"/>
              <a:sym typeface="Arial"/>
            </a:endParaRPr>
          </a:p>
        </p:txBody>
      </p:sp>
      <p:sp>
        <p:nvSpPr>
          <p:cNvPr id="145" name="Google Shape;145;p5"/>
          <p:cNvSpPr txBox="1"/>
          <p:nvPr/>
        </p:nvSpPr>
        <p:spPr>
          <a:xfrm>
            <a:off x="13330535" y="6665342"/>
            <a:ext cx="2574630" cy="95385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799"/>
              <a:buFont typeface="Arial"/>
              <a:buNone/>
            </a:pPr>
            <a:r>
              <a:rPr lang="en-CA" sz="2799" b="1" i="0" u="none" strike="noStrike" cap="none">
                <a:solidFill>
                  <a:schemeClr val="lt1"/>
                </a:solidFill>
                <a:latin typeface="Arial"/>
                <a:ea typeface="Arial"/>
                <a:cs typeface="Arial"/>
                <a:sym typeface="Arial"/>
              </a:rPr>
              <a:t>Explain the why.</a:t>
            </a:r>
            <a:endParaRPr sz="1400" b="0" i="0" u="none" strike="noStrike" cap="none">
              <a:solidFill>
                <a:srgbClr val="000000"/>
              </a:solidFill>
              <a:latin typeface="Arial"/>
              <a:ea typeface="Arial"/>
              <a:cs typeface="Arial"/>
              <a:sym typeface="Arial"/>
            </a:endParaRPr>
          </a:p>
        </p:txBody>
      </p:sp>
      <p:sp>
        <p:nvSpPr>
          <p:cNvPr id="146" name="Google Shape;146;p5"/>
          <p:cNvSpPr txBox="1"/>
          <p:nvPr/>
        </p:nvSpPr>
        <p:spPr>
          <a:xfrm>
            <a:off x="16588596" y="5178471"/>
            <a:ext cx="4257311" cy="353840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799"/>
              <a:buFont typeface="Arial"/>
              <a:buNone/>
            </a:pPr>
            <a:r>
              <a:rPr lang="en-CA" sz="2799" b="1" i="0" u="none" strike="noStrike" cap="none">
                <a:solidFill>
                  <a:schemeClr val="lt1"/>
                </a:solidFill>
                <a:latin typeface="Arial"/>
                <a:ea typeface="Arial"/>
                <a:cs typeface="Arial"/>
                <a:sym typeface="Arial"/>
              </a:rPr>
              <a:t>Recruit key stakeholders and leaders who share the vision.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799"/>
              <a:buFont typeface="Arial"/>
              <a:buNone/>
            </a:pPr>
            <a:endParaRPr sz="2799"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799"/>
              <a:buFont typeface="Arial"/>
              <a:buNone/>
            </a:pPr>
            <a:r>
              <a:rPr lang="en-CA" sz="2799" b="1" i="0" u="none" strike="noStrike" cap="none">
                <a:solidFill>
                  <a:schemeClr val="lt1"/>
                </a:solidFill>
                <a:latin typeface="Arial"/>
                <a:ea typeface="Arial"/>
                <a:cs typeface="Arial"/>
                <a:sym typeface="Arial"/>
              </a:rPr>
              <a:t>Keep core decision-making team small &amp; multidisciplinary.</a:t>
            </a:r>
            <a:endParaRPr sz="1400" b="0" i="0" u="none" strike="noStrike" cap="none">
              <a:solidFill>
                <a:srgbClr val="000000"/>
              </a:solidFill>
              <a:latin typeface="Arial"/>
              <a:ea typeface="Arial"/>
              <a:cs typeface="Arial"/>
              <a:sym typeface="Arial"/>
            </a:endParaRPr>
          </a:p>
        </p:txBody>
      </p:sp>
      <p:sp>
        <p:nvSpPr>
          <p:cNvPr id="147" name="Google Shape;147;p5"/>
          <p:cNvSpPr/>
          <p:nvPr/>
        </p:nvSpPr>
        <p:spPr>
          <a:xfrm rot="8164767">
            <a:off x="3257591" y="6799675"/>
            <a:ext cx="3344177" cy="3344177"/>
          </a:xfrm>
          <a:prstGeom prst="arc">
            <a:avLst>
              <a:gd name="adj1" fmla="val 16200000"/>
              <a:gd name="adj2" fmla="val 0"/>
            </a:avLst>
          </a:prstGeom>
          <a:noFill/>
          <a:ln w="31750" cap="flat" cmpd="sng">
            <a:solidFill>
              <a:schemeClr val="lt1"/>
            </a:solidFill>
            <a:prstDash val="solid"/>
            <a:miter lim="800000"/>
            <a:headEnd type="triangle" w="med" len="med"/>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799"/>
              <a:buFont typeface="Arial"/>
              <a:buNone/>
            </a:pPr>
            <a:endParaRPr sz="4799" b="0" i="0" u="none" strike="noStrike" cap="none">
              <a:solidFill>
                <a:schemeClr val="dk1"/>
              </a:solidFill>
              <a:latin typeface="Arial"/>
              <a:ea typeface="Arial"/>
              <a:cs typeface="Arial"/>
              <a:sym typeface="Arial"/>
            </a:endParaRPr>
          </a:p>
        </p:txBody>
      </p:sp>
      <p:sp>
        <p:nvSpPr>
          <p:cNvPr id="148" name="Google Shape;148;p5"/>
          <p:cNvSpPr/>
          <p:nvPr/>
        </p:nvSpPr>
        <p:spPr>
          <a:xfrm rot="8164767">
            <a:off x="7401291" y="6799676"/>
            <a:ext cx="3344177" cy="3344177"/>
          </a:xfrm>
          <a:prstGeom prst="arc">
            <a:avLst>
              <a:gd name="adj1" fmla="val 16200000"/>
              <a:gd name="adj2" fmla="val 0"/>
            </a:avLst>
          </a:prstGeom>
          <a:noFill/>
          <a:ln w="31750" cap="flat" cmpd="sng">
            <a:solidFill>
              <a:schemeClr val="lt1"/>
            </a:solidFill>
            <a:prstDash val="solid"/>
            <a:miter lim="800000"/>
            <a:headEnd type="triangle" w="med" len="med"/>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799"/>
              <a:buFont typeface="Arial"/>
              <a:buNone/>
            </a:pPr>
            <a:endParaRPr sz="4799" b="0" i="0" u="none" strike="noStrike" cap="none">
              <a:solidFill>
                <a:schemeClr val="dk1"/>
              </a:solidFill>
              <a:latin typeface="Arial"/>
              <a:ea typeface="Arial"/>
              <a:cs typeface="Arial"/>
              <a:sym typeface="Arial"/>
            </a:endParaRPr>
          </a:p>
        </p:txBody>
      </p:sp>
      <p:sp>
        <p:nvSpPr>
          <p:cNvPr id="149" name="Google Shape;149;p5"/>
          <p:cNvSpPr/>
          <p:nvPr/>
        </p:nvSpPr>
        <p:spPr>
          <a:xfrm rot="8164767">
            <a:off x="11494809" y="6799676"/>
            <a:ext cx="3344177" cy="3344177"/>
          </a:xfrm>
          <a:prstGeom prst="arc">
            <a:avLst>
              <a:gd name="adj1" fmla="val 16200000"/>
              <a:gd name="adj2" fmla="val 0"/>
            </a:avLst>
          </a:prstGeom>
          <a:noFill/>
          <a:ln w="31750" cap="flat" cmpd="sng">
            <a:solidFill>
              <a:schemeClr val="lt1"/>
            </a:solidFill>
            <a:prstDash val="solid"/>
            <a:miter lim="800000"/>
            <a:headEnd type="triangle" w="med" len="med"/>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799"/>
              <a:buFont typeface="Arial"/>
              <a:buNone/>
            </a:pPr>
            <a:endParaRPr sz="4799" b="0" i="0" u="none" strike="noStrike" cap="none">
              <a:solidFill>
                <a:schemeClr val="dk1"/>
              </a:solidFill>
              <a:latin typeface="Arial"/>
              <a:ea typeface="Arial"/>
              <a:cs typeface="Arial"/>
              <a:sym typeface="Arial"/>
            </a:endParaRPr>
          </a:p>
        </p:txBody>
      </p:sp>
      <p:sp>
        <p:nvSpPr>
          <p:cNvPr id="150" name="Google Shape;150;p5"/>
          <p:cNvSpPr/>
          <p:nvPr/>
        </p:nvSpPr>
        <p:spPr>
          <a:xfrm rot="8164767">
            <a:off x="15370191" y="6799676"/>
            <a:ext cx="3344177" cy="3344177"/>
          </a:xfrm>
          <a:prstGeom prst="arc">
            <a:avLst>
              <a:gd name="adj1" fmla="val 16200000"/>
              <a:gd name="adj2" fmla="val 0"/>
            </a:avLst>
          </a:prstGeom>
          <a:noFill/>
          <a:ln w="31750" cap="flat" cmpd="sng">
            <a:solidFill>
              <a:schemeClr val="lt1"/>
            </a:solidFill>
            <a:prstDash val="solid"/>
            <a:miter lim="800000"/>
            <a:headEnd type="triangle" w="med" len="med"/>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799"/>
              <a:buFont typeface="Arial"/>
              <a:buNone/>
            </a:pPr>
            <a:endParaRPr sz="4799" b="0" i="0" u="none" strike="noStrike" cap="none">
              <a:solidFill>
                <a:schemeClr val="dk1"/>
              </a:solidFill>
              <a:latin typeface="Arial"/>
              <a:ea typeface="Arial"/>
              <a:cs typeface="Arial"/>
              <a:sym typeface="Arial"/>
            </a:endParaRPr>
          </a:p>
        </p:txBody>
      </p:sp>
      <p:sp>
        <p:nvSpPr>
          <p:cNvPr id="151" name="Google Shape;151;p5"/>
          <p:cNvSpPr/>
          <p:nvPr/>
        </p:nvSpPr>
        <p:spPr>
          <a:xfrm>
            <a:off x="1980437" y="1562942"/>
            <a:ext cx="20246517" cy="10768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398"/>
              <a:buFont typeface="Arial"/>
              <a:buNone/>
            </a:pPr>
            <a:r>
              <a:rPr lang="en-CA" sz="6398" b="0" i="0" u="none" strike="noStrike" cap="none">
                <a:solidFill>
                  <a:schemeClr val="lt1"/>
                </a:solidFill>
                <a:latin typeface="Lato Black"/>
                <a:ea typeface="Lato Black"/>
                <a:cs typeface="Lato Black"/>
                <a:sym typeface="Lato Black"/>
              </a:rPr>
              <a:t>How to Create Standardization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pic>
        <p:nvPicPr>
          <p:cNvPr id="156" name="Google Shape;156;p6" descr="A close-up of several doctors and nurses putting their hands together&#10;&#10;Description automatically generated"/>
          <p:cNvPicPr preferRelativeResize="0"/>
          <p:nvPr/>
        </p:nvPicPr>
        <p:blipFill rotWithShape="1">
          <a:blip r:embed="rId3">
            <a:alphaModFix/>
          </a:blip>
          <a:srcRect/>
          <a:stretch/>
        </p:blipFill>
        <p:spPr>
          <a:xfrm>
            <a:off x="6586156" y="0"/>
            <a:ext cx="20550958" cy="13716000"/>
          </a:xfrm>
          <a:prstGeom prst="rect">
            <a:avLst/>
          </a:prstGeom>
          <a:noFill/>
          <a:ln>
            <a:noFill/>
          </a:ln>
        </p:spPr>
      </p:pic>
      <p:sp>
        <p:nvSpPr>
          <p:cNvPr id="157" name="Google Shape;157;p6"/>
          <p:cNvSpPr/>
          <p:nvPr/>
        </p:nvSpPr>
        <p:spPr>
          <a:xfrm rot="10800000" flipH="1">
            <a:off x="10969941" y="3658434"/>
            <a:ext cx="189957" cy="6399133"/>
          </a:xfrm>
          <a:prstGeom prst="rect">
            <a:avLst/>
          </a:prstGeom>
          <a:solidFill>
            <a:srgbClr val="DA434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99"/>
              <a:buFont typeface="Arial"/>
              <a:buNone/>
            </a:pPr>
            <a:endParaRPr sz="2799" b="0" i="0" u="none" strike="noStrike" cap="none">
              <a:solidFill>
                <a:schemeClr val="lt1"/>
              </a:solidFill>
              <a:latin typeface="Arial"/>
              <a:ea typeface="Arial"/>
              <a:cs typeface="Arial"/>
              <a:sym typeface="Arial"/>
            </a:endParaRPr>
          </a:p>
        </p:txBody>
      </p:sp>
      <p:sp>
        <p:nvSpPr>
          <p:cNvPr id="158" name="Google Shape;158;p6"/>
          <p:cNvSpPr/>
          <p:nvPr/>
        </p:nvSpPr>
        <p:spPr>
          <a:xfrm>
            <a:off x="-2" y="3658434"/>
            <a:ext cx="10969943" cy="6399133"/>
          </a:xfrm>
          <a:prstGeom prst="rect">
            <a:avLst/>
          </a:prstGeom>
          <a:solidFill>
            <a:srgbClr val="20428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99"/>
              <a:buFont typeface="Arial"/>
              <a:buNone/>
            </a:pPr>
            <a:endParaRPr sz="2799" b="0" i="0" u="none" strike="noStrike" cap="none">
              <a:solidFill>
                <a:schemeClr val="lt1"/>
              </a:solidFill>
              <a:latin typeface="Arial"/>
              <a:ea typeface="Arial"/>
              <a:cs typeface="Arial"/>
              <a:sym typeface="Arial"/>
            </a:endParaRPr>
          </a:p>
        </p:txBody>
      </p:sp>
      <p:sp>
        <p:nvSpPr>
          <p:cNvPr id="159" name="Google Shape;159;p6"/>
          <p:cNvSpPr txBox="1"/>
          <p:nvPr/>
        </p:nvSpPr>
        <p:spPr>
          <a:xfrm>
            <a:off x="2620715" y="6294221"/>
            <a:ext cx="7930882" cy="120000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7198"/>
              <a:buFont typeface="Arial"/>
              <a:buNone/>
            </a:pPr>
            <a:r>
              <a:rPr lang="en-CA" sz="7198" b="0" i="0" u="none" strike="noStrike" cap="none">
                <a:solidFill>
                  <a:schemeClr val="lt1"/>
                </a:solidFill>
                <a:latin typeface="Lato Black"/>
                <a:ea typeface="Lato Black"/>
                <a:cs typeface="Lato Black"/>
                <a:sym typeface="Lato Black"/>
              </a:rPr>
              <a:t>The ERAS</a:t>
            </a:r>
            <a:r>
              <a:rPr lang="en-CA" sz="7200" b="0" i="1" u="none" strike="noStrike" cap="none" baseline="30000">
                <a:solidFill>
                  <a:schemeClr val="lt1"/>
                </a:solidFill>
                <a:latin typeface="Arial"/>
                <a:ea typeface="Arial"/>
                <a:cs typeface="Arial"/>
                <a:sym typeface="Arial"/>
              </a:rPr>
              <a:t>®</a:t>
            </a:r>
            <a:r>
              <a:rPr lang="en-CA" sz="7198" b="0" i="0" u="none" strike="noStrike" cap="none">
                <a:solidFill>
                  <a:schemeClr val="lt1"/>
                </a:solidFill>
                <a:latin typeface="Lato Black"/>
                <a:ea typeface="Lato Black"/>
                <a:cs typeface="Lato Black"/>
                <a:sym typeface="Lato Black"/>
              </a:rPr>
              <a:t> Team</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7"/>
          <p:cNvSpPr txBox="1">
            <a:spLocks noGrp="1"/>
          </p:cNvSpPr>
          <p:nvPr>
            <p:ph type="title"/>
          </p:nvPr>
        </p:nvSpPr>
        <p:spPr>
          <a:xfrm>
            <a:off x="2412099" y="607922"/>
            <a:ext cx="18113012" cy="79583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300"/>
              <a:buFont typeface="Lato Black"/>
              <a:buNone/>
            </a:pPr>
            <a:r>
              <a:rPr lang="en-CA"/>
              <a:t>The ERAS</a:t>
            </a:r>
            <a:r>
              <a:rPr lang="en-CA" sz="4400" i="1" baseline="30000">
                <a:solidFill>
                  <a:schemeClr val="lt1"/>
                </a:solidFill>
                <a:latin typeface="Arial"/>
                <a:ea typeface="Arial"/>
                <a:cs typeface="Arial"/>
                <a:sym typeface="Arial"/>
              </a:rPr>
              <a:t>®</a:t>
            </a:r>
            <a:r>
              <a:rPr lang="en-CA"/>
              <a:t> Team</a:t>
            </a:r>
            <a:endParaRPr/>
          </a:p>
        </p:txBody>
      </p:sp>
      <p:sp>
        <p:nvSpPr>
          <p:cNvPr id="165" name="Google Shape;165;p7"/>
          <p:cNvSpPr/>
          <p:nvPr/>
        </p:nvSpPr>
        <p:spPr>
          <a:xfrm>
            <a:off x="7789421" y="5680022"/>
            <a:ext cx="2794684" cy="3224254"/>
          </a:xfrm>
          <a:custGeom>
            <a:avLst/>
            <a:gdLst/>
            <a:ahLst/>
            <a:cxnLst/>
            <a:rect l="l" t="t" r="r" b="b"/>
            <a:pathLst>
              <a:path w="1267" h="1461" extrusionOk="0">
                <a:moveTo>
                  <a:pt x="633" y="1461"/>
                </a:moveTo>
                <a:cubicBezTo>
                  <a:pt x="632" y="1461"/>
                  <a:pt x="631" y="1461"/>
                  <a:pt x="630" y="1460"/>
                </a:cubicBezTo>
                <a:cubicBezTo>
                  <a:pt x="4" y="1099"/>
                  <a:pt x="4" y="1099"/>
                  <a:pt x="4" y="1099"/>
                </a:cubicBezTo>
                <a:cubicBezTo>
                  <a:pt x="1" y="1097"/>
                  <a:pt x="0" y="1095"/>
                  <a:pt x="0" y="1092"/>
                </a:cubicBezTo>
                <a:cubicBezTo>
                  <a:pt x="0" y="369"/>
                  <a:pt x="0" y="369"/>
                  <a:pt x="0" y="369"/>
                </a:cubicBezTo>
                <a:cubicBezTo>
                  <a:pt x="0" y="367"/>
                  <a:pt x="1" y="364"/>
                  <a:pt x="4" y="363"/>
                </a:cubicBezTo>
                <a:cubicBezTo>
                  <a:pt x="630" y="1"/>
                  <a:pt x="630" y="1"/>
                  <a:pt x="630" y="1"/>
                </a:cubicBezTo>
                <a:cubicBezTo>
                  <a:pt x="631" y="1"/>
                  <a:pt x="632" y="0"/>
                  <a:pt x="633" y="0"/>
                </a:cubicBezTo>
                <a:cubicBezTo>
                  <a:pt x="635" y="0"/>
                  <a:pt x="636" y="1"/>
                  <a:pt x="637" y="1"/>
                </a:cubicBezTo>
                <a:cubicBezTo>
                  <a:pt x="1263" y="363"/>
                  <a:pt x="1263" y="363"/>
                  <a:pt x="1263" y="363"/>
                </a:cubicBezTo>
                <a:cubicBezTo>
                  <a:pt x="1266" y="364"/>
                  <a:pt x="1267" y="367"/>
                  <a:pt x="1267" y="369"/>
                </a:cubicBezTo>
                <a:cubicBezTo>
                  <a:pt x="1267" y="1092"/>
                  <a:pt x="1267" y="1092"/>
                  <a:pt x="1267" y="1092"/>
                </a:cubicBezTo>
                <a:cubicBezTo>
                  <a:pt x="1267" y="1095"/>
                  <a:pt x="1266" y="1097"/>
                  <a:pt x="1263" y="1099"/>
                </a:cubicBezTo>
                <a:cubicBezTo>
                  <a:pt x="637" y="1460"/>
                  <a:pt x="637" y="1460"/>
                  <a:pt x="637" y="1460"/>
                </a:cubicBezTo>
                <a:cubicBezTo>
                  <a:pt x="636" y="1461"/>
                  <a:pt x="635" y="1461"/>
                  <a:pt x="633" y="1461"/>
                </a:cubicBezTo>
                <a:close/>
              </a:path>
            </a:pathLst>
          </a:custGeom>
          <a:solidFill>
            <a:schemeClr val="accent2"/>
          </a:solidFill>
          <a:ln>
            <a:noFill/>
          </a:ln>
        </p:spPr>
        <p:txBody>
          <a:bodyPr spcFirstLastPara="1" wrap="square" lIns="182825" tIns="91400" rIns="182825" bIns="91400" anchor="t" anchorCtr="0">
            <a:noAutofit/>
          </a:bodyPr>
          <a:lstStyle/>
          <a:p>
            <a:pPr marL="0" marR="0" lvl="0" indent="0" algn="l" rtl="0">
              <a:lnSpc>
                <a:spcPct val="100000"/>
              </a:lnSpc>
              <a:spcBef>
                <a:spcPts val="0"/>
              </a:spcBef>
              <a:spcAft>
                <a:spcPts val="0"/>
              </a:spcAft>
              <a:buClr>
                <a:srgbClr val="000000"/>
              </a:buClr>
              <a:buSzPts val="2799"/>
              <a:buFont typeface="Arial"/>
              <a:buNone/>
            </a:pPr>
            <a:endParaRPr sz="2799" b="0" i="0" u="none" strike="noStrike" cap="none">
              <a:solidFill>
                <a:srgbClr val="000000"/>
              </a:solidFill>
              <a:latin typeface="Arial"/>
              <a:ea typeface="Arial"/>
              <a:cs typeface="Arial"/>
              <a:sym typeface="Arial"/>
            </a:endParaRPr>
          </a:p>
        </p:txBody>
      </p:sp>
      <p:sp>
        <p:nvSpPr>
          <p:cNvPr id="166" name="Google Shape;166;p7"/>
          <p:cNvSpPr/>
          <p:nvPr/>
        </p:nvSpPr>
        <p:spPr>
          <a:xfrm>
            <a:off x="9280577" y="3107127"/>
            <a:ext cx="2794684" cy="3221787"/>
          </a:xfrm>
          <a:custGeom>
            <a:avLst/>
            <a:gdLst/>
            <a:ahLst/>
            <a:cxnLst/>
            <a:rect l="l" t="t" r="r" b="b"/>
            <a:pathLst>
              <a:path w="1267" h="1461" extrusionOk="0">
                <a:moveTo>
                  <a:pt x="633" y="1461"/>
                </a:moveTo>
                <a:cubicBezTo>
                  <a:pt x="632" y="1461"/>
                  <a:pt x="631" y="1461"/>
                  <a:pt x="630" y="1460"/>
                </a:cubicBezTo>
                <a:cubicBezTo>
                  <a:pt x="4" y="1099"/>
                  <a:pt x="4" y="1099"/>
                  <a:pt x="4" y="1099"/>
                </a:cubicBezTo>
                <a:cubicBezTo>
                  <a:pt x="1" y="1097"/>
                  <a:pt x="0" y="1095"/>
                  <a:pt x="0" y="1092"/>
                </a:cubicBezTo>
                <a:cubicBezTo>
                  <a:pt x="0" y="369"/>
                  <a:pt x="0" y="369"/>
                  <a:pt x="0" y="369"/>
                </a:cubicBezTo>
                <a:cubicBezTo>
                  <a:pt x="0" y="367"/>
                  <a:pt x="1" y="364"/>
                  <a:pt x="4" y="363"/>
                </a:cubicBezTo>
                <a:cubicBezTo>
                  <a:pt x="630" y="1"/>
                  <a:pt x="630" y="1"/>
                  <a:pt x="630" y="1"/>
                </a:cubicBezTo>
                <a:cubicBezTo>
                  <a:pt x="631" y="1"/>
                  <a:pt x="632" y="0"/>
                  <a:pt x="633" y="0"/>
                </a:cubicBezTo>
                <a:cubicBezTo>
                  <a:pt x="635" y="0"/>
                  <a:pt x="636" y="1"/>
                  <a:pt x="637" y="1"/>
                </a:cubicBezTo>
                <a:cubicBezTo>
                  <a:pt x="1263" y="363"/>
                  <a:pt x="1263" y="363"/>
                  <a:pt x="1263" y="363"/>
                </a:cubicBezTo>
                <a:cubicBezTo>
                  <a:pt x="1266" y="364"/>
                  <a:pt x="1267" y="367"/>
                  <a:pt x="1267" y="369"/>
                </a:cubicBezTo>
                <a:cubicBezTo>
                  <a:pt x="1267" y="1092"/>
                  <a:pt x="1267" y="1092"/>
                  <a:pt x="1267" y="1092"/>
                </a:cubicBezTo>
                <a:cubicBezTo>
                  <a:pt x="1267" y="1095"/>
                  <a:pt x="1266" y="1097"/>
                  <a:pt x="1263" y="1099"/>
                </a:cubicBezTo>
                <a:cubicBezTo>
                  <a:pt x="637" y="1460"/>
                  <a:pt x="637" y="1460"/>
                  <a:pt x="637" y="1460"/>
                </a:cubicBezTo>
                <a:cubicBezTo>
                  <a:pt x="636" y="1461"/>
                  <a:pt x="635" y="1461"/>
                  <a:pt x="633" y="1461"/>
                </a:cubicBezTo>
                <a:close/>
              </a:path>
            </a:pathLst>
          </a:custGeom>
          <a:solidFill>
            <a:schemeClr val="accent2"/>
          </a:solidFill>
          <a:ln>
            <a:noFill/>
          </a:ln>
        </p:spPr>
        <p:txBody>
          <a:bodyPr spcFirstLastPara="1" wrap="square" lIns="182825" tIns="91400" rIns="182825" bIns="91400" anchor="t" anchorCtr="0">
            <a:noAutofit/>
          </a:bodyPr>
          <a:lstStyle/>
          <a:p>
            <a:pPr marL="0" marR="0" lvl="0" indent="0" algn="l" rtl="0">
              <a:lnSpc>
                <a:spcPct val="100000"/>
              </a:lnSpc>
              <a:spcBef>
                <a:spcPts val="0"/>
              </a:spcBef>
              <a:spcAft>
                <a:spcPts val="0"/>
              </a:spcAft>
              <a:buClr>
                <a:srgbClr val="000000"/>
              </a:buClr>
              <a:buSzPts val="2799"/>
              <a:buFont typeface="Arial"/>
              <a:buNone/>
            </a:pPr>
            <a:endParaRPr sz="2799" b="0" i="0" u="none" strike="noStrike" cap="none">
              <a:solidFill>
                <a:srgbClr val="000000"/>
              </a:solidFill>
              <a:latin typeface="Arial"/>
              <a:ea typeface="Arial"/>
              <a:cs typeface="Arial"/>
              <a:sym typeface="Arial"/>
            </a:endParaRPr>
          </a:p>
        </p:txBody>
      </p:sp>
      <p:sp>
        <p:nvSpPr>
          <p:cNvPr id="167" name="Google Shape;167;p7"/>
          <p:cNvSpPr/>
          <p:nvPr/>
        </p:nvSpPr>
        <p:spPr>
          <a:xfrm>
            <a:off x="9280577" y="8294483"/>
            <a:ext cx="2794684" cy="3221787"/>
          </a:xfrm>
          <a:custGeom>
            <a:avLst/>
            <a:gdLst/>
            <a:ahLst/>
            <a:cxnLst/>
            <a:rect l="l" t="t" r="r" b="b"/>
            <a:pathLst>
              <a:path w="1267" h="1461" extrusionOk="0">
                <a:moveTo>
                  <a:pt x="633" y="1461"/>
                </a:moveTo>
                <a:cubicBezTo>
                  <a:pt x="632" y="1461"/>
                  <a:pt x="631" y="1460"/>
                  <a:pt x="630" y="1460"/>
                </a:cubicBezTo>
                <a:cubicBezTo>
                  <a:pt x="4" y="1098"/>
                  <a:pt x="4" y="1098"/>
                  <a:pt x="4" y="1098"/>
                </a:cubicBezTo>
                <a:cubicBezTo>
                  <a:pt x="1" y="1097"/>
                  <a:pt x="0" y="1094"/>
                  <a:pt x="0" y="1092"/>
                </a:cubicBezTo>
                <a:cubicBezTo>
                  <a:pt x="0" y="369"/>
                  <a:pt x="0" y="369"/>
                  <a:pt x="0" y="369"/>
                </a:cubicBezTo>
                <a:cubicBezTo>
                  <a:pt x="0" y="366"/>
                  <a:pt x="1" y="364"/>
                  <a:pt x="4" y="362"/>
                </a:cubicBezTo>
                <a:cubicBezTo>
                  <a:pt x="630" y="1"/>
                  <a:pt x="630" y="1"/>
                  <a:pt x="630" y="1"/>
                </a:cubicBezTo>
                <a:cubicBezTo>
                  <a:pt x="631" y="0"/>
                  <a:pt x="632" y="0"/>
                  <a:pt x="633" y="0"/>
                </a:cubicBezTo>
                <a:cubicBezTo>
                  <a:pt x="635" y="0"/>
                  <a:pt x="636" y="0"/>
                  <a:pt x="637" y="1"/>
                </a:cubicBezTo>
                <a:cubicBezTo>
                  <a:pt x="1263" y="362"/>
                  <a:pt x="1263" y="362"/>
                  <a:pt x="1263" y="362"/>
                </a:cubicBezTo>
                <a:cubicBezTo>
                  <a:pt x="1266" y="364"/>
                  <a:pt x="1267" y="366"/>
                  <a:pt x="1267" y="369"/>
                </a:cubicBezTo>
                <a:cubicBezTo>
                  <a:pt x="1267" y="1092"/>
                  <a:pt x="1267" y="1092"/>
                  <a:pt x="1267" y="1092"/>
                </a:cubicBezTo>
                <a:cubicBezTo>
                  <a:pt x="1267" y="1094"/>
                  <a:pt x="1266" y="1097"/>
                  <a:pt x="1263" y="1098"/>
                </a:cubicBezTo>
                <a:cubicBezTo>
                  <a:pt x="637" y="1460"/>
                  <a:pt x="637" y="1460"/>
                  <a:pt x="637" y="1460"/>
                </a:cubicBezTo>
                <a:cubicBezTo>
                  <a:pt x="636" y="1460"/>
                  <a:pt x="635" y="1461"/>
                  <a:pt x="633" y="1461"/>
                </a:cubicBezTo>
                <a:close/>
              </a:path>
            </a:pathLst>
          </a:custGeom>
          <a:solidFill>
            <a:schemeClr val="accent2"/>
          </a:solidFill>
          <a:ln>
            <a:noFill/>
          </a:ln>
        </p:spPr>
        <p:txBody>
          <a:bodyPr spcFirstLastPara="1" wrap="square" lIns="182825" tIns="91400" rIns="182825" bIns="91400" anchor="t" anchorCtr="0">
            <a:noAutofit/>
          </a:bodyPr>
          <a:lstStyle/>
          <a:p>
            <a:pPr marL="0" marR="0" lvl="0" indent="0" algn="l" rtl="0">
              <a:lnSpc>
                <a:spcPct val="100000"/>
              </a:lnSpc>
              <a:spcBef>
                <a:spcPts val="0"/>
              </a:spcBef>
              <a:spcAft>
                <a:spcPts val="0"/>
              </a:spcAft>
              <a:buClr>
                <a:srgbClr val="000000"/>
              </a:buClr>
              <a:buSzPts val="2799"/>
              <a:buFont typeface="Arial"/>
              <a:buNone/>
            </a:pPr>
            <a:endParaRPr sz="2799" b="0" i="0" u="none" strike="noStrike" cap="none">
              <a:solidFill>
                <a:srgbClr val="000000"/>
              </a:solidFill>
              <a:latin typeface="Arial"/>
              <a:ea typeface="Arial"/>
              <a:cs typeface="Arial"/>
              <a:sym typeface="Arial"/>
            </a:endParaRPr>
          </a:p>
        </p:txBody>
      </p:sp>
      <p:sp>
        <p:nvSpPr>
          <p:cNvPr id="168" name="Google Shape;168;p7"/>
          <p:cNvSpPr/>
          <p:nvPr/>
        </p:nvSpPr>
        <p:spPr>
          <a:xfrm>
            <a:off x="13793545" y="5680022"/>
            <a:ext cx="2794684" cy="3224254"/>
          </a:xfrm>
          <a:custGeom>
            <a:avLst/>
            <a:gdLst/>
            <a:ahLst/>
            <a:cxnLst/>
            <a:rect l="l" t="t" r="r" b="b"/>
            <a:pathLst>
              <a:path w="1267" h="1461" extrusionOk="0">
                <a:moveTo>
                  <a:pt x="633" y="1461"/>
                </a:moveTo>
                <a:cubicBezTo>
                  <a:pt x="632" y="1461"/>
                  <a:pt x="631" y="1461"/>
                  <a:pt x="630" y="1460"/>
                </a:cubicBezTo>
                <a:cubicBezTo>
                  <a:pt x="4" y="1099"/>
                  <a:pt x="4" y="1099"/>
                  <a:pt x="4" y="1099"/>
                </a:cubicBezTo>
                <a:cubicBezTo>
                  <a:pt x="1" y="1097"/>
                  <a:pt x="0" y="1095"/>
                  <a:pt x="0" y="1092"/>
                </a:cubicBezTo>
                <a:cubicBezTo>
                  <a:pt x="0" y="369"/>
                  <a:pt x="0" y="369"/>
                  <a:pt x="0" y="369"/>
                </a:cubicBezTo>
                <a:cubicBezTo>
                  <a:pt x="0" y="367"/>
                  <a:pt x="1" y="364"/>
                  <a:pt x="4" y="363"/>
                </a:cubicBezTo>
                <a:cubicBezTo>
                  <a:pt x="630" y="1"/>
                  <a:pt x="630" y="1"/>
                  <a:pt x="630" y="1"/>
                </a:cubicBezTo>
                <a:cubicBezTo>
                  <a:pt x="631" y="1"/>
                  <a:pt x="632" y="0"/>
                  <a:pt x="633" y="0"/>
                </a:cubicBezTo>
                <a:cubicBezTo>
                  <a:pt x="635" y="0"/>
                  <a:pt x="636" y="1"/>
                  <a:pt x="637" y="1"/>
                </a:cubicBezTo>
                <a:cubicBezTo>
                  <a:pt x="1263" y="363"/>
                  <a:pt x="1263" y="363"/>
                  <a:pt x="1263" y="363"/>
                </a:cubicBezTo>
                <a:cubicBezTo>
                  <a:pt x="1265" y="364"/>
                  <a:pt x="1267" y="367"/>
                  <a:pt x="1267" y="369"/>
                </a:cubicBezTo>
                <a:cubicBezTo>
                  <a:pt x="1267" y="1092"/>
                  <a:pt x="1267" y="1092"/>
                  <a:pt x="1267" y="1092"/>
                </a:cubicBezTo>
                <a:cubicBezTo>
                  <a:pt x="1267" y="1095"/>
                  <a:pt x="1265" y="1097"/>
                  <a:pt x="1263" y="1099"/>
                </a:cubicBezTo>
                <a:cubicBezTo>
                  <a:pt x="637" y="1460"/>
                  <a:pt x="637" y="1460"/>
                  <a:pt x="637" y="1460"/>
                </a:cubicBezTo>
                <a:cubicBezTo>
                  <a:pt x="636" y="1461"/>
                  <a:pt x="635" y="1461"/>
                  <a:pt x="633" y="1461"/>
                </a:cubicBezTo>
                <a:close/>
              </a:path>
            </a:pathLst>
          </a:custGeom>
          <a:solidFill>
            <a:schemeClr val="accent2"/>
          </a:solidFill>
          <a:ln>
            <a:noFill/>
          </a:ln>
        </p:spPr>
        <p:txBody>
          <a:bodyPr spcFirstLastPara="1" wrap="square" lIns="182825" tIns="91400" rIns="182825" bIns="91400" anchor="t" anchorCtr="0">
            <a:noAutofit/>
          </a:bodyPr>
          <a:lstStyle/>
          <a:p>
            <a:pPr marL="0" marR="0" lvl="0" indent="0" algn="l" rtl="0">
              <a:lnSpc>
                <a:spcPct val="100000"/>
              </a:lnSpc>
              <a:spcBef>
                <a:spcPts val="0"/>
              </a:spcBef>
              <a:spcAft>
                <a:spcPts val="0"/>
              </a:spcAft>
              <a:buClr>
                <a:srgbClr val="000000"/>
              </a:buClr>
              <a:buSzPts val="2799"/>
              <a:buFont typeface="Arial"/>
              <a:buNone/>
            </a:pPr>
            <a:endParaRPr sz="2799" b="0" i="0" u="none" strike="noStrike" cap="none">
              <a:solidFill>
                <a:srgbClr val="000000"/>
              </a:solidFill>
              <a:latin typeface="Arial"/>
              <a:ea typeface="Arial"/>
              <a:cs typeface="Arial"/>
              <a:sym typeface="Arial"/>
            </a:endParaRPr>
          </a:p>
        </p:txBody>
      </p:sp>
      <p:sp>
        <p:nvSpPr>
          <p:cNvPr id="169" name="Google Shape;169;p7"/>
          <p:cNvSpPr/>
          <p:nvPr/>
        </p:nvSpPr>
        <p:spPr>
          <a:xfrm>
            <a:off x="12302389" y="3107127"/>
            <a:ext cx="2794684" cy="3221787"/>
          </a:xfrm>
          <a:custGeom>
            <a:avLst/>
            <a:gdLst/>
            <a:ahLst/>
            <a:cxnLst/>
            <a:rect l="l" t="t" r="r" b="b"/>
            <a:pathLst>
              <a:path w="1267" h="1461" extrusionOk="0">
                <a:moveTo>
                  <a:pt x="633" y="1461"/>
                </a:moveTo>
                <a:cubicBezTo>
                  <a:pt x="632" y="1461"/>
                  <a:pt x="631" y="1461"/>
                  <a:pt x="630" y="1460"/>
                </a:cubicBezTo>
                <a:cubicBezTo>
                  <a:pt x="4" y="1099"/>
                  <a:pt x="4" y="1099"/>
                  <a:pt x="4" y="1099"/>
                </a:cubicBezTo>
                <a:cubicBezTo>
                  <a:pt x="1" y="1097"/>
                  <a:pt x="0" y="1095"/>
                  <a:pt x="0" y="1092"/>
                </a:cubicBezTo>
                <a:cubicBezTo>
                  <a:pt x="0" y="369"/>
                  <a:pt x="0" y="369"/>
                  <a:pt x="0" y="369"/>
                </a:cubicBezTo>
                <a:cubicBezTo>
                  <a:pt x="0" y="367"/>
                  <a:pt x="1" y="364"/>
                  <a:pt x="4" y="363"/>
                </a:cubicBezTo>
                <a:cubicBezTo>
                  <a:pt x="630" y="1"/>
                  <a:pt x="630" y="1"/>
                  <a:pt x="630" y="1"/>
                </a:cubicBezTo>
                <a:cubicBezTo>
                  <a:pt x="631" y="1"/>
                  <a:pt x="632" y="0"/>
                  <a:pt x="633" y="0"/>
                </a:cubicBezTo>
                <a:cubicBezTo>
                  <a:pt x="635" y="0"/>
                  <a:pt x="636" y="1"/>
                  <a:pt x="637" y="1"/>
                </a:cubicBezTo>
                <a:cubicBezTo>
                  <a:pt x="1263" y="363"/>
                  <a:pt x="1263" y="363"/>
                  <a:pt x="1263" y="363"/>
                </a:cubicBezTo>
                <a:cubicBezTo>
                  <a:pt x="1265" y="364"/>
                  <a:pt x="1267" y="367"/>
                  <a:pt x="1267" y="369"/>
                </a:cubicBezTo>
                <a:cubicBezTo>
                  <a:pt x="1267" y="1092"/>
                  <a:pt x="1267" y="1092"/>
                  <a:pt x="1267" y="1092"/>
                </a:cubicBezTo>
                <a:cubicBezTo>
                  <a:pt x="1267" y="1095"/>
                  <a:pt x="1265" y="1097"/>
                  <a:pt x="1263" y="1099"/>
                </a:cubicBezTo>
                <a:cubicBezTo>
                  <a:pt x="637" y="1460"/>
                  <a:pt x="637" y="1460"/>
                  <a:pt x="637" y="1460"/>
                </a:cubicBezTo>
                <a:cubicBezTo>
                  <a:pt x="636" y="1461"/>
                  <a:pt x="635" y="1461"/>
                  <a:pt x="633" y="1461"/>
                </a:cubicBezTo>
                <a:close/>
              </a:path>
            </a:pathLst>
          </a:custGeom>
          <a:solidFill>
            <a:schemeClr val="accent2"/>
          </a:solidFill>
          <a:ln>
            <a:noFill/>
          </a:ln>
        </p:spPr>
        <p:txBody>
          <a:bodyPr spcFirstLastPara="1" wrap="square" lIns="182825" tIns="91400" rIns="182825" bIns="91400" anchor="t" anchorCtr="0">
            <a:noAutofit/>
          </a:bodyPr>
          <a:lstStyle/>
          <a:p>
            <a:pPr marL="0" marR="0" lvl="0" indent="0" algn="l" rtl="0">
              <a:lnSpc>
                <a:spcPct val="100000"/>
              </a:lnSpc>
              <a:spcBef>
                <a:spcPts val="0"/>
              </a:spcBef>
              <a:spcAft>
                <a:spcPts val="0"/>
              </a:spcAft>
              <a:buClr>
                <a:srgbClr val="000000"/>
              </a:buClr>
              <a:buSzPts val="2799"/>
              <a:buFont typeface="Arial"/>
              <a:buNone/>
            </a:pPr>
            <a:endParaRPr sz="2799" b="0" i="0" u="none" strike="noStrike" cap="none">
              <a:solidFill>
                <a:srgbClr val="000000"/>
              </a:solidFill>
              <a:latin typeface="Arial"/>
              <a:ea typeface="Arial"/>
              <a:cs typeface="Arial"/>
              <a:sym typeface="Arial"/>
            </a:endParaRPr>
          </a:p>
        </p:txBody>
      </p:sp>
      <p:sp>
        <p:nvSpPr>
          <p:cNvPr id="170" name="Google Shape;170;p7"/>
          <p:cNvSpPr/>
          <p:nvPr/>
        </p:nvSpPr>
        <p:spPr>
          <a:xfrm>
            <a:off x="12302389" y="8294483"/>
            <a:ext cx="2794684" cy="3221787"/>
          </a:xfrm>
          <a:custGeom>
            <a:avLst/>
            <a:gdLst/>
            <a:ahLst/>
            <a:cxnLst/>
            <a:rect l="l" t="t" r="r" b="b"/>
            <a:pathLst>
              <a:path w="1267" h="1461" extrusionOk="0">
                <a:moveTo>
                  <a:pt x="633" y="1461"/>
                </a:moveTo>
                <a:cubicBezTo>
                  <a:pt x="632" y="1461"/>
                  <a:pt x="631" y="1460"/>
                  <a:pt x="630" y="1460"/>
                </a:cubicBezTo>
                <a:cubicBezTo>
                  <a:pt x="4" y="1098"/>
                  <a:pt x="4" y="1098"/>
                  <a:pt x="4" y="1098"/>
                </a:cubicBezTo>
                <a:cubicBezTo>
                  <a:pt x="1" y="1097"/>
                  <a:pt x="0" y="1094"/>
                  <a:pt x="0" y="1092"/>
                </a:cubicBezTo>
                <a:cubicBezTo>
                  <a:pt x="0" y="369"/>
                  <a:pt x="0" y="369"/>
                  <a:pt x="0" y="369"/>
                </a:cubicBezTo>
                <a:cubicBezTo>
                  <a:pt x="0" y="366"/>
                  <a:pt x="1" y="364"/>
                  <a:pt x="4" y="362"/>
                </a:cubicBezTo>
                <a:cubicBezTo>
                  <a:pt x="630" y="1"/>
                  <a:pt x="630" y="1"/>
                  <a:pt x="630" y="1"/>
                </a:cubicBezTo>
                <a:cubicBezTo>
                  <a:pt x="631" y="0"/>
                  <a:pt x="632" y="0"/>
                  <a:pt x="633" y="0"/>
                </a:cubicBezTo>
                <a:cubicBezTo>
                  <a:pt x="635" y="0"/>
                  <a:pt x="636" y="0"/>
                  <a:pt x="637" y="1"/>
                </a:cubicBezTo>
                <a:cubicBezTo>
                  <a:pt x="1263" y="362"/>
                  <a:pt x="1263" y="362"/>
                  <a:pt x="1263" y="362"/>
                </a:cubicBezTo>
                <a:cubicBezTo>
                  <a:pt x="1265" y="364"/>
                  <a:pt x="1267" y="366"/>
                  <a:pt x="1267" y="369"/>
                </a:cubicBezTo>
                <a:cubicBezTo>
                  <a:pt x="1267" y="1092"/>
                  <a:pt x="1267" y="1092"/>
                  <a:pt x="1267" y="1092"/>
                </a:cubicBezTo>
                <a:cubicBezTo>
                  <a:pt x="1267" y="1094"/>
                  <a:pt x="1265" y="1097"/>
                  <a:pt x="1263" y="1098"/>
                </a:cubicBezTo>
                <a:cubicBezTo>
                  <a:pt x="637" y="1460"/>
                  <a:pt x="637" y="1460"/>
                  <a:pt x="637" y="1460"/>
                </a:cubicBezTo>
                <a:cubicBezTo>
                  <a:pt x="636" y="1460"/>
                  <a:pt x="635" y="1461"/>
                  <a:pt x="633" y="1461"/>
                </a:cubicBezTo>
                <a:close/>
              </a:path>
            </a:pathLst>
          </a:custGeom>
          <a:solidFill>
            <a:schemeClr val="accent2"/>
          </a:solidFill>
          <a:ln>
            <a:noFill/>
          </a:ln>
        </p:spPr>
        <p:txBody>
          <a:bodyPr spcFirstLastPara="1" wrap="square" lIns="182825" tIns="91400" rIns="182825" bIns="91400" anchor="t" anchorCtr="0">
            <a:noAutofit/>
          </a:bodyPr>
          <a:lstStyle/>
          <a:p>
            <a:pPr marL="0" marR="0" lvl="0" indent="0" algn="l" rtl="0">
              <a:lnSpc>
                <a:spcPct val="100000"/>
              </a:lnSpc>
              <a:spcBef>
                <a:spcPts val="0"/>
              </a:spcBef>
              <a:spcAft>
                <a:spcPts val="0"/>
              </a:spcAft>
              <a:buClr>
                <a:srgbClr val="000000"/>
              </a:buClr>
              <a:buSzPts val="2799"/>
              <a:buFont typeface="Arial"/>
              <a:buNone/>
            </a:pPr>
            <a:endParaRPr sz="2799" b="0" i="0" u="none" strike="noStrike" cap="none">
              <a:solidFill>
                <a:srgbClr val="000000"/>
              </a:solidFill>
              <a:latin typeface="Arial"/>
              <a:ea typeface="Arial"/>
              <a:cs typeface="Arial"/>
              <a:sym typeface="Arial"/>
            </a:endParaRPr>
          </a:p>
        </p:txBody>
      </p:sp>
      <p:sp>
        <p:nvSpPr>
          <p:cNvPr id="171" name="Google Shape;171;p7"/>
          <p:cNvSpPr txBox="1"/>
          <p:nvPr/>
        </p:nvSpPr>
        <p:spPr>
          <a:xfrm>
            <a:off x="8897305" y="4365786"/>
            <a:ext cx="3561228" cy="52309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799"/>
              <a:buFont typeface="Arial"/>
              <a:buNone/>
            </a:pPr>
            <a:r>
              <a:rPr lang="en-CA" sz="2799" b="1" i="0" u="none" strike="noStrike" cap="none">
                <a:solidFill>
                  <a:schemeClr val="lt1"/>
                </a:solidFill>
                <a:latin typeface="Arial"/>
                <a:ea typeface="Arial"/>
                <a:cs typeface="Arial"/>
                <a:sym typeface="Arial"/>
              </a:rPr>
              <a:t>Surgeon</a:t>
            </a:r>
            <a:endParaRPr sz="1400" b="0" i="0" u="none" strike="noStrike" cap="none">
              <a:solidFill>
                <a:srgbClr val="000000"/>
              </a:solidFill>
              <a:latin typeface="Arial"/>
              <a:ea typeface="Arial"/>
              <a:cs typeface="Arial"/>
              <a:sym typeface="Arial"/>
            </a:endParaRPr>
          </a:p>
        </p:txBody>
      </p:sp>
      <p:sp>
        <p:nvSpPr>
          <p:cNvPr id="172" name="Google Shape;172;p7"/>
          <p:cNvSpPr txBox="1"/>
          <p:nvPr/>
        </p:nvSpPr>
        <p:spPr>
          <a:xfrm>
            <a:off x="11979253" y="4365786"/>
            <a:ext cx="3561228" cy="52309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799"/>
              <a:buFont typeface="Arial"/>
              <a:buNone/>
            </a:pPr>
            <a:r>
              <a:rPr lang="en-CA" sz="2799" b="1" i="0" u="none" strike="noStrike" cap="none">
                <a:solidFill>
                  <a:schemeClr val="lt1"/>
                </a:solidFill>
                <a:latin typeface="Arial"/>
                <a:ea typeface="Arial"/>
                <a:cs typeface="Arial"/>
                <a:sym typeface="Arial"/>
              </a:rPr>
              <a:t>Intensivist</a:t>
            </a:r>
            <a:endParaRPr sz="1400" b="0" i="0" u="none" strike="noStrike" cap="none">
              <a:solidFill>
                <a:srgbClr val="000000"/>
              </a:solidFill>
              <a:latin typeface="Arial"/>
              <a:ea typeface="Arial"/>
              <a:cs typeface="Arial"/>
              <a:sym typeface="Arial"/>
            </a:endParaRPr>
          </a:p>
        </p:txBody>
      </p:sp>
      <p:sp>
        <p:nvSpPr>
          <p:cNvPr id="173" name="Google Shape;173;p7"/>
          <p:cNvSpPr txBox="1"/>
          <p:nvPr/>
        </p:nvSpPr>
        <p:spPr>
          <a:xfrm>
            <a:off x="13410273" y="7020702"/>
            <a:ext cx="3561228"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CA" sz="2400" b="1" i="0" u="none" strike="noStrike" cap="none">
                <a:solidFill>
                  <a:schemeClr val="lt1"/>
                </a:solidFill>
                <a:latin typeface="Arial"/>
                <a:ea typeface="Arial"/>
                <a:cs typeface="Arial"/>
                <a:sym typeface="Arial"/>
              </a:rPr>
              <a:t>Anesthesiologist</a:t>
            </a:r>
            <a:endParaRPr sz="2400" b="1" i="0" u="none" strike="noStrike" cap="none">
              <a:solidFill>
                <a:schemeClr val="lt1"/>
              </a:solidFill>
              <a:latin typeface="Arial"/>
              <a:ea typeface="Arial"/>
              <a:cs typeface="Arial"/>
              <a:sym typeface="Arial"/>
            </a:endParaRPr>
          </a:p>
        </p:txBody>
      </p:sp>
      <p:sp>
        <p:nvSpPr>
          <p:cNvPr id="174" name="Google Shape;174;p7"/>
          <p:cNvSpPr txBox="1"/>
          <p:nvPr/>
        </p:nvSpPr>
        <p:spPr>
          <a:xfrm>
            <a:off x="11896125" y="9716392"/>
            <a:ext cx="3561228" cy="52309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799"/>
              <a:buFont typeface="Arial"/>
              <a:buNone/>
            </a:pPr>
            <a:r>
              <a:rPr lang="en-CA" sz="2799" b="1" i="0" u="none" strike="noStrike" cap="none">
                <a:solidFill>
                  <a:schemeClr val="lt1"/>
                </a:solidFill>
                <a:latin typeface="Arial"/>
                <a:ea typeface="Arial"/>
                <a:cs typeface="Arial"/>
                <a:sym typeface="Arial"/>
              </a:rPr>
              <a:t>Nurse</a:t>
            </a:r>
            <a:endParaRPr sz="1400" b="0" i="0" u="none" strike="noStrike" cap="none">
              <a:solidFill>
                <a:srgbClr val="000000"/>
              </a:solidFill>
              <a:latin typeface="Arial"/>
              <a:ea typeface="Arial"/>
              <a:cs typeface="Arial"/>
              <a:sym typeface="Arial"/>
            </a:endParaRPr>
          </a:p>
        </p:txBody>
      </p:sp>
      <p:sp>
        <p:nvSpPr>
          <p:cNvPr id="175" name="Google Shape;175;p7"/>
          <p:cNvSpPr txBox="1"/>
          <p:nvPr/>
        </p:nvSpPr>
        <p:spPr>
          <a:xfrm>
            <a:off x="9372599" y="9269453"/>
            <a:ext cx="2619534" cy="18153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799"/>
              <a:buFont typeface="Arial"/>
              <a:buNone/>
            </a:pPr>
            <a:r>
              <a:rPr lang="en-CA" sz="2799" b="1" i="0" u="none" strike="noStrike" cap="none">
                <a:solidFill>
                  <a:schemeClr val="lt1"/>
                </a:solidFill>
                <a:latin typeface="Arial"/>
                <a:ea typeface="Arial"/>
                <a:cs typeface="Arial"/>
                <a:sym typeface="Arial"/>
              </a:rPr>
              <a:t>Advanced Practice Provider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799"/>
              <a:buFont typeface="Arial"/>
              <a:buNone/>
            </a:pPr>
            <a:endParaRPr sz="2799" b="1" i="0" u="none" strike="noStrike" cap="none">
              <a:solidFill>
                <a:schemeClr val="lt1"/>
              </a:solidFill>
              <a:latin typeface="Arial"/>
              <a:ea typeface="Arial"/>
              <a:cs typeface="Arial"/>
              <a:sym typeface="Arial"/>
            </a:endParaRPr>
          </a:p>
        </p:txBody>
      </p:sp>
      <p:sp>
        <p:nvSpPr>
          <p:cNvPr id="176" name="Google Shape;176;p7"/>
          <p:cNvSpPr txBox="1"/>
          <p:nvPr/>
        </p:nvSpPr>
        <p:spPr>
          <a:xfrm>
            <a:off x="7406150" y="6959275"/>
            <a:ext cx="3561228" cy="52309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799"/>
              <a:buFont typeface="Arial"/>
              <a:buNone/>
            </a:pPr>
            <a:r>
              <a:rPr lang="en-CA" sz="2799" b="1" i="0" u="none" strike="noStrike" cap="none">
                <a:solidFill>
                  <a:schemeClr val="lt1"/>
                </a:solidFill>
                <a:latin typeface="Arial"/>
                <a:ea typeface="Arial"/>
                <a:cs typeface="Arial"/>
                <a:sym typeface="Arial"/>
              </a:rPr>
              <a:t>Pharmacist</a:t>
            </a:r>
            <a:endParaRPr sz="1400" b="0" i="0" u="none" strike="noStrike" cap="none">
              <a:solidFill>
                <a:srgbClr val="000000"/>
              </a:solidFill>
              <a:latin typeface="Arial"/>
              <a:ea typeface="Arial"/>
              <a:cs typeface="Arial"/>
              <a:sym typeface="Arial"/>
            </a:endParaRPr>
          </a:p>
        </p:txBody>
      </p:sp>
      <p:sp>
        <p:nvSpPr>
          <p:cNvPr id="177" name="Google Shape;177;p7"/>
          <p:cNvSpPr/>
          <p:nvPr/>
        </p:nvSpPr>
        <p:spPr>
          <a:xfrm>
            <a:off x="871250" y="5827269"/>
            <a:ext cx="5427015" cy="206146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398"/>
              <a:buFont typeface="Arial"/>
              <a:buNone/>
            </a:pPr>
            <a:r>
              <a:rPr lang="en-CA" sz="6398" b="0" i="0" u="none" strike="noStrike" cap="none">
                <a:solidFill>
                  <a:schemeClr val="accent1"/>
                </a:solidFill>
                <a:latin typeface="Lato Black"/>
                <a:ea typeface="Lato Black"/>
                <a:cs typeface="Lato Black"/>
                <a:sym typeface="Lato Black"/>
              </a:rPr>
              <a:t>The Core ERAS</a:t>
            </a:r>
            <a:r>
              <a:rPr lang="en-CA" sz="6000" b="0" i="1" u="none" strike="noStrike" cap="none" baseline="30000">
                <a:solidFill>
                  <a:schemeClr val="accent1"/>
                </a:solidFill>
                <a:latin typeface="Arial"/>
                <a:ea typeface="Arial"/>
                <a:cs typeface="Arial"/>
                <a:sym typeface="Arial"/>
              </a:rPr>
              <a:t>®</a:t>
            </a:r>
            <a:r>
              <a:rPr lang="en-CA" sz="6398" b="0" i="0" u="none" strike="noStrike" cap="none">
                <a:solidFill>
                  <a:schemeClr val="accent1"/>
                </a:solidFill>
                <a:latin typeface="Lato Black"/>
                <a:ea typeface="Lato Black"/>
                <a:cs typeface="Lato Black"/>
                <a:sym typeface="Lato Black"/>
              </a:rPr>
              <a:t> Team</a:t>
            </a:r>
            <a:endParaRPr sz="1400" b="0" i="0" u="none" strike="noStrike" cap="none">
              <a:solidFill>
                <a:srgbClr val="000000"/>
              </a:solidFill>
              <a:latin typeface="Arial"/>
              <a:ea typeface="Arial"/>
              <a:cs typeface="Arial"/>
              <a:sym typeface="Arial"/>
            </a:endParaRPr>
          </a:p>
        </p:txBody>
      </p:sp>
      <p:sp>
        <p:nvSpPr>
          <p:cNvPr id="3" name="TextBox 2">
            <a:extLst>
              <a:ext uri="{FF2B5EF4-FFF2-40B4-BE49-F238E27FC236}">
                <a16:creationId xmlns:a16="http://schemas.microsoft.com/office/drawing/2014/main" id="{0A6F65FC-A73A-B095-A16A-78FD6AA43EAC}"/>
              </a:ext>
            </a:extLst>
          </p:cNvPr>
          <p:cNvSpPr txBox="1"/>
          <p:nvPr/>
        </p:nvSpPr>
        <p:spPr>
          <a:xfrm>
            <a:off x="4396639" y="11805166"/>
            <a:ext cx="15811500" cy="523220"/>
          </a:xfrm>
          <a:prstGeom prst="rect">
            <a:avLst/>
          </a:prstGeom>
          <a:noFill/>
        </p:spPr>
        <p:txBody>
          <a:bodyPr wrap="square">
            <a:spAutoFit/>
          </a:bodyPr>
          <a:lstStyle/>
          <a:p>
            <a:pPr marL="457200" lvl="0" indent="-457200" algn="l" rtl="0">
              <a:spcBef>
                <a:spcPts val="0"/>
              </a:spcBef>
              <a:spcAft>
                <a:spcPts val="0"/>
              </a:spcAft>
              <a:buFont typeface="Wingdings" panose="05000000000000000000" pitchFamily="2" charset="2"/>
              <a:buChar char="v"/>
            </a:pPr>
            <a:r>
              <a:rPr lang="en-US" sz="2800" dirty="0">
                <a:latin typeface="Calibri"/>
                <a:ea typeface="Calibri"/>
                <a:cs typeface="Calibri"/>
                <a:sym typeface="Calibri"/>
              </a:rPr>
              <a:t>The core team will vary depending on local talent, motivation, and clinical leaders within the program.</a:t>
            </a:r>
            <a:endParaRPr lang="en-US" sz="28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pic>
        <p:nvPicPr>
          <p:cNvPr id="182" name="Google Shape;182;p8"/>
          <p:cNvPicPr preferRelativeResize="0"/>
          <p:nvPr/>
        </p:nvPicPr>
        <p:blipFill rotWithShape="1">
          <a:blip r:embed="rId3">
            <a:alphaModFix/>
          </a:blip>
          <a:srcRect/>
          <a:stretch/>
        </p:blipFill>
        <p:spPr>
          <a:xfrm>
            <a:off x="19275170" y="5334730"/>
            <a:ext cx="1567932" cy="1567932"/>
          </a:xfrm>
          <a:prstGeom prst="rect">
            <a:avLst/>
          </a:prstGeom>
          <a:noFill/>
          <a:ln>
            <a:noFill/>
          </a:ln>
        </p:spPr>
      </p:pic>
      <p:pic>
        <p:nvPicPr>
          <p:cNvPr id="183" name="Google Shape;183;p8"/>
          <p:cNvPicPr preferRelativeResize="0"/>
          <p:nvPr/>
        </p:nvPicPr>
        <p:blipFill rotWithShape="1">
          <a:blip r:embed="rId4">
            <a:alphaModFix/>
          </a:blip>
          <a:srcRect/>
          <a:stretch/>
        </p:blipFill>
        <p:spPr>
          <a:xfrm>
            <a:off x="14121302" y="5440794"/>
            <a:ext cx="1501462" cy="1501462"/>
          </a:xfrm>
          <a:prstGeom prst="rect">
            <a:avLst/>
          </a:prstGeom>
          <a:noFill/>
          <a:ln>
            <a:noFill/>
          </a:ln>
        </p:spPr>
      </p:pic>
      <p:pic>
        <p:nvPicPr>
          <p:cNvPr id="184" name="Google Shape;184;p8"/>
          <p:cNvPicPr preferRelativeResize="0"/>
          <p:nvPr/>
        </p:nvPicPr>
        <p:blipFill rotWithShape="1">
          <a:blip r:embed="rId5">
            <a:alphaModFix/>
          </a:blip>
          <a:srcRect/>
          <a:stretch/>
        </p:blipFill>
        <p:spPr>
          <a:xfrm>
            <a:off x="8908679" y="5408326"/>
            <a:ext cx="1418221" cy="1418221"/>
          </a:xfrm>
          <a:prstGeom prst="rect">
            <a:avLst/>
          </a:prstGeom>
          <a:noFill/>
          <a:ln>
            <a:noFill/>
          </a:ln>
        </p:spPr>
      </p:pic>
      <p:pic>
        <p:nvPicPr>
          <p:cNvPr id="185" name="Google Shape;185;p8"/>
          <p:cNvPicPr preferRelativeResize="0"/>
          <p:nvPr/>
        </p:nvPicPr>
        <p:blipFill rotWithShape="1">
          <a:blip r:embed="rId6">
            <a:alphaModFix/>
          </a:blip>
          <a:srcRect/>
          <a:stretch/>
        </p:blipFill>
        <p:spPr>
          <a:xfrm>
            <a:off x="3569662" y="5362200"/>
            <a:ext cx="1769736" cy="1399369"/>
          </a:xfrm>
          <a:prstGeom prst="rect">
            <a:avLst/>
          </a:prstGeom>
          <a:noFill/>
          <a:ln>
            <a:noFill/>
          </a:ln>
        </p:spPr>
      </p:pic>
      <p:sp>
        <p:nvSpPr>
          <p:cNvPr id="186" name="Google Shape;186;p8"/>
          <p:cNvSpPr txBox="1">
            <a:spLocks noGrp="1"/>
          </p:cNvSpPr>
          <p:nvPr>
            <p:ph type="title"/>
          </p:nvPr>
        </p:nvSpPr>
        <p:spPr>
          <a:xfrm>
            <a:off x="2412099" y="607922"/>
            <a:ext cx="18113012" cy="79583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300"/>
              <a:buFont typeface="Lato Black"/>
              <a:buNone/>
            </a:pPr>
            <a:r>
              <a:rPr lang="en-CA"/>
              <a:t>The ERAS</a:t>
            </a:r>
            <a:r>
              <a:rPr lang="en-CA" sz="4400" i="1" baseline="30000">
                <a:solidFill>
                  <a:schemeClr val="lt1"/>
                </a:solidFill>
                <a:latin typeface="Arial"/>
                <a:ea typeface="Arial"/>
                <a:cs typeface="Arial"/>
                <a:sym typeface="Arial"/>
              </a:rPr>
              <a:t>®</a:t>
            </a:r>
            <a:r>
              <a:rPr lang="en-CA"/>
              <a:t> Team</a:t>
            </a:r>
            <a:endParaRPr/>
          </a:p>
        </p:txBody>
      </p:sp>
      <p:sp>
        <p:nvSpPr>
          <p:cNvPr id="187" name="Google Shape;187;p8"/>
          <p:cNvSpPr/>
          <p:nvPr/>
        </p:nvSpPr>
        <p:spPr>
          <a:xfrm>
            <a:off x="1842900" y="7784811"/>
            <a:ext cx="5302103" cy="1051164"/>
          </a:xfrm>
          <a:prstGeom prst="chevron">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400"/>
              <a:buFont typeface="Arial"/>
              <a:buNone/>
            </a:pPr>
            <a:r>
              <a:rPr lang="en-CA" sz="4400" b="1" i="0" u="none" strike="noStrike" cap="none">
                <a:solidFill>
                  <a:schemeClr val="lt1"/>
                </a:solidFill>
                <a:latin typeface="Lato Black"/>
                <a:ea typeface="Lato Black"/>
                <a:cs typeface="Lato Black"/>
                <a:sym typeface="Lato Black"/>
              </a:rPr>
              <a:t>Assess</a:t>
            </a:r>
            <a:endParaRPr sz="4400" b="1" i="0" u="none" strike="noStrike" cap="none">
              <a:solidFill>
                <a:schemeClr val="lt1"/>
              </a:solidFill>
              <a:latin typeface="Lato Black"/>
              <a:ea typeface="Lato Black"/>
              <a:cs typeface="Lato Black"/>
              <a:sym typeface="Lato Black"/>
            </a:endParaRPr>
          </a:p>
        </p:txBody>
      </p:sp>
      <p:sp>
        <p:nvSpPr>
          <p:cNvPr id="188" name="Google Shape;188;p8"/>
          <p:cNvSpPr/>
          <p:nvPr/>
        </p:nvSpPr>
        <p:spPr>
          <a:xfrm>
            <a:off x="4329402" y="7593342"/>
            <a:ext cx="329098" cy="329098"/>
          </a:xfrm>
          <a:prstGeom prst="ellipse">
            <a:avLst/>
          </a:prstGeom>
          <a:solidFill>
            <a:schemeClr val="accent2"/>
          </a:solidFill>
          <a:ln w="19050" cap="flat" cmpd="sng">
            <a:solidFill>
              <a:srgbClr val="F5F3F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399"/>
              <a:buFont typeface="Arial"/>
              <a:buNone/>
            </a:pPr>
            <a:endParaRPr sz="2399" b="1" i="0" u="none" strike="noStrike" cap="none">
              <a:solidFill>
                <a:schemeClr val="dk1"/>
              </a:solidFill>
              <a:latin typeface="Lato Black"/>
              <a:ea typeface="Lato Black"/>
              <a:cs typeface="Lato Black"/>
              <a:sym typeface="Lato Black"/>
            </a:endParaRPr>
          </a:p>
        </p:txBody>
      </p:sp>
      <p:sp>
        <p:nvSpPr>
          <p:cNvPr id="189" name="Google Shape;189;p8"/>
          <p:cNvSpPr/>
          <p:nvPr/>
        </p:nvSpPr>
        <p:spPr>
          <a:xfrm rot="8100000">
            <a:off x="3542679" y="5130481"/>
            <a:ext cx="1902544" cy="1902544"/>
          </a:xfrm>
          <a:prstGeom prst="teardrop">
            <a:avLst>
              <a:gd name="adj" fmla="val 100000"/>
            </a:avLst>
          </a:prstGeom>
          <a:noFill/>
          <a:ln w="1079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1" i="0" u="none" strike="noStrike" cap="none">
              <a:solidFill>
                <a:schemeClr val="dk1"/>
              </a:solidFill>
              <a:latin typeface="Arial"/>
              <a:ea typeface="Arial"/>
              <a:cs typeface="Arial"/>
              <a:sym typeface="Arial"/>
            </a:endParaRPr>
          </a:p>
        </p:txBody>
      </p:sp>
      <p:sp>
        <p:nvSpPr>
          <p:cNvPr id="190" name="Google Shape;190;p8"/>
          <p:cNvSpPr/>
          <p:nvPr/>
        </p:nvSpPr>
        <p:spPr>
          <a:xfrm>
            <a:off x="7023778" y="7762757"/>
            <a:ext cx="5302103" cy="1051164"/>
          </a:xfrm>
          <a:prstGeom prst="chevron">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en-CA" sz="4000" b="1" i="0" u="none" strike="noStrike" cap="none">
                <a:solidFill>
                  <a:schemeClr val="lt1"/>
                </a:solidFill>
                <a:latin typeface="Lato Black"/>
                <a:ea typeface="Lato Black"/>
                <a:cs typeface="Lato Black"/>
                <a:sym typeface="Lato Black"/>
              </a:rPr>
              <a:t>Motivate</a:t>
            </a:r>
            <a:endParaRPr sz="4000" b="1" i="0" u="none" strike="noStrike" cap="none">
              <a:solidFill>
                <a:schemeClr val="lt1"/>
              </a:solidFill>
              <a:latin typeface="Lato Black"/>
              <a:ea typeface="Lato Black"/>
              <a:cs typeface="Lato Black"/>
              <a:sym typeface="Lato Black"/>
            </a:endParaRPr>
          </a:p>
        </p:txBody>
      </p:sp>
      <p:sp>
        <p:nvSpPr>
          <p:cNvPr id="191" name="Google Shape;191;p8"/>
          <p:cNvSpPr/>
          <p:nvPr/>
        </p:nvSpPr>
        <p:spPr>
          <a:xfrm>
            <a:off x="9510281" y="7593342"/>
            <a:ext cx="329098" cy="329098"/>
          </a:xfrm>
          <a:prstGeom prst="ellipse">
            <a:avLst/>
          </a:prstGeom>
          <a:solidFill>
            <a:schemeClr val="accent2"/>
          </a:solidFill>
          <a:ln w="19050" cap="flat" cmpd="sng">
            <a:solidFill>
              <a:srgbClr val="F5F3F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399"/>
              <a:buFont typeface="Arial"/>
              <a:buNone/>
            </a:pPr>
            <a:endParaRPr sz="2399" b="1" i="0" u="none" strike="noStrike" cap="none">
              <a:solidFill>
                <a:schemeClr val="dk1"/>
              </a:solidFill>
              <a:latin typeface="Lato Black"/>
              <a:ea typeface="Lato Black"/>
              <a:cs typeface="Lato Black"/>
              <a:sym typeface="Lato Black"/>
            </a:endParaRPr>
          </a:p>
        </p:txBody>
      </p:sp>
      <p:sp>
        <p:nvSpPr>
          <p:cNvPr id="192" name="Google Shape;192;p8"/>
          <p:cNvSpPr/>
          <p:nvPr/>
        </p:nvSpPr>
        <p:spPr>
          <a:xfrm rot="8100000">
            <a:off x="8723558" y="5130481"/>
            <a:ext cx="1902544" cy="1902544"/>
          </a:xfrm>
          <a:prstGeom prst="teardrop">
            <a:avLst>
              <a:gd name="adj" fmla="val 100000"/>
            </a:avLst>
          </a:prstGeom>
          <a:noFill/>
          <a:ln w="1079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1" i="0" u="none" strike="noStrike" cap="none">
              <a:solidFill>
                <a:schemeClr val="dk1"/>
              </a:solidFill>
              <a:latin typeface="Arial"/>
              <a:ea typeface="Arial"/>
              <a:cs typeface="Arial"/>
              <a:sym typeface="Arial"/>
            </a:endParaRPr>
          </a:p>
        </p:txBody>
      </p:sp>
      <p:sp>
        <p:nvSpPr>
          <p:cNvPr id="193" name="Google Shape;193;p8"/>
          <p:cNvSpPr/>
          <p:nvPr/>
        </p:nvSpPr>
        <p:spPr>
          <a:xfrm>
            <a:off x="12204657" y="7762757"/>
            <a:ext cx="5302103" cy="1051164"/>
          </a:xfrm>
          <a:prstGeom prst="chevron">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en-CA" sz="4000" b="1" i="0" u="none" strike="noStrike" cap="none">
                <a:solidFill>
                  <a:schemeClr val="lt1"/>
                </a:solidFill>
                <a:latin typeface="Lato Black"/>
                <a:ea typeface="Lato Black"/>
                <a:cs typeface="Lato Black"/>
                <a:sym typeface="Lato Black"/>
              </a:rPr>
              <a:t>Standardize</a:t>
            </a:r>
            <a:endParaRPr sz="4000" b="1" i="0" u="none" strike="noStrike" cap="none">
              <a:solidFill>
                <a:schemeClr val="lt1"/>
              </a:solidFill>
              <a:latin typeface="Lato Black"/>
              <a:ea typeface="Lato Black"/>
              <a:cs typeface="Lato Black"/>
              <a:sym typeface="Lato Black"/>
            </a:endParaRPr>
          </a:p>
        </p:txBody>
      </p:sp>
      <p:sp>
        <p:nvSpPr>
          <p:cNvPr id="194" name="Google Shape;194;p8"/>
          <p:cNvSpPr/>
          <p:nvPr/>
        </p:nvSpPr>
        <p:spPr>
          <a:xfrm>
            <a:off x="14691159" y="7593342"/>
            <a:ext cx="329098" cy="329098"/>
          </a:xfrm>
          <a:prstGeom prst="ellipse">
            <a:avLst/>
          </a:prstGeom>
          <a:solidFill>
            <a:schemeClr val="accent2"/>
          </a:solidFill>
          <a:ln w="19050" cap="flat" cmpd="sng">
            <a:solidFill>
              <a:srgbClr val="F5F3F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399"/>
              <a:buFont typeface="Arial"/>
              <a:buNone/>
            </a:pPr>
            <a:endParaRPr sz="2399" b="1" i="0" u="none" strike="noStrike" cap="none">
              <a:solidFill>
                <a:schemeClr val="dk1"/>
              </a:solidFill>
              <a:latin typeface="Lato Black"/>
              <a:ea typeface="Lato Black"/>
              <a:cs typeface="Lato Black"/>
              <a:sym typeface="Lato Black"/>
            </a:endParaRPr>
          </a:p>
        </p:txBody>
      </p:sp>
      <p:sp>
        <p:nvSpPr>
          <p:cNvPr id="195" name="Google Shape;195;p8"/>
          <p:cNvSpPr/>
          <p:nvPr/>
        </p:nvSpPr>
        <p:spPr>
          <a:xfrm rot="8100000">
            <a:off x="13904436" y="5130481"/>
            <a:ext cx="1902544" cy="1902544"/>
          </a:xfrm>
          <a:prstGeom prst="teardrop">
            <a:avLst>
              <a:gd name="adj" fmla="val 100000"/>
            </a:avLst>
          </a:prstGeom>
          <a:noFill/>
          <a:ln w="1079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1" i="0" u="none" strike="noStrike" cap="none">
              <a:solidFill>
                <a:schemeClr val="dk1"/>
              </a:solidFill>
              <a:latin typeface="Arial"/>
              <a:ea typeface="Arial"/>
              <a:cs typeface="Arial"/>
              <a:sym typeface="Arial"/>
            </a:endParaRPr>
          </a:p>
        </p:txBody>
      </p:sp>
      <p:sp>
        <p:nvSpPr>
          <p:cNvPr id="196" name="Google Shape;196;p8"/>
          <p:cNvSpPr/>
          <p:nvPr/>
        </p:nvSpPr>
        <p:spPr>
          <a:xfrm>
            <a:off x="17385537" y="7783539"/>
            <a:ext cx="5302103" cy="1051164"/>
          </a:xfrm>
          <a:prstGeom prst="chevron">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en-CA" sz="4000" b="1" i="0" u="none" strike="noStrike" cap="none">
                <a:solidFill>
                  <a:schemeClr val="lt1"/>
                </a:solidFill>
                <a:latin typeface="Lato Black"/>
                <a:ea typeface="Lato Black"/>
                <a:cs typeface="Lato Black"/>
                <a:sym typeface="Lato Black"/>
              </a:rPr>
              <a:t>Collect Data</a:t>
            </a:r>
            <a:endParaRPr sz="2399" b="1" i="0" u="none" strike="noStrike" cap="none">
              <a:solidFill>
                <a:schemeClr val="lt1"/>
              </a:solidFill>
              <a:latin typeface="Lato Black"/>
              <a:ea typeface="Lato Black"/>
              <a:cs typeface="Lato Black"/>
              <a:sym typeface="Lato Black"/>
            </a:endParaRPr>
          </a:p>
        </p:txBody>
      </p:sp>
      <p:sp>
        <p:nvSpPr>
          <p:cNvPr id="197" name="Google Shape;197;p8"/>
          <p:cNvSpPr/>
          <p:nvPr/>
        </p:nvSpPr>
        <p:spPr>
          <a:xfrm>
            <a:off x="19872040" y="7634907"/>
            <a:ext cx="329098" cy="329098"/>
          </a:xfrm>
          <a:prstGeom prst="ellipse">
            <a:avLst/>
          </a:prstGeom>
          <a:solidFill>
            <a:schemeClr val="accent2"/>
          </a:solidFill>
          <a:ln w="19050" cap="flat" cmpd="sng">
            <a:solidFill>
              <a:srgbClr val="F5F3F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399"/>
              <a:buFont typeface="Arial"/>
              <a:buNone/>
            </a:pPr>
            <a:endParaRPr sz="2399" b="1" i="0" u="none" strike="noStrike" cap="none">
              <a:solidFill>
                <a:schemeClr val="dk1"/>
              </a:solidFill>
              <a:latin typeface="Lato Black"/>
              <a:ea typeface="Lato Black"/>
              <a:cs typeface="Lato Black"/>
              <a:sym typeface="Lato Black"/>
            </a:endParaRPr>
          </a:p>
        </p:txBody>
      </p:sp>
      <p:sp>
        <p:nvSpPr>
          <p:cNvPr id="198" name="Google Shape;198;p8"/>
          <p:cNvSpPr/>
          <p:nvPr/>
        </p:nvSpPr>
        <p:spPr>
          <a:xfrm rot="8100000">
            <a:off x="19085317" y="5130481"/>
            <a:ext cx="1902544" cy="1902544"/>
          </a:xfrm>
          <a:prstGeom prst="teardrop">
            <a:avLst>
              <a:gd name="adj" fmla="val 100000"/>
            </a:avLst>
          </a:prstGeom>
          <a:noFill/>
          <a:ln w="1079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1" i="0" u="none" strike="noStrike" cap="none">
              <a:solidFill>
                <a:schemeClr val="dk1"/>
              </a:solidFill>
              <a:latin typeface="Arial"/>
              <a:ea typeface="Arial"/>
              <a:cs typeface="Arial"/>
              <a:sym typeface="Arial"/>
            </a:endParaRPr>
          </a:p>
        </p:txBody>
      </p:sp>
      <p:sp>
        <p:nvSpPr>
          <p:cNvPr id="199" name="Google Shape;199;p8"/>
          <p:cNvSpPr txBox="1"/>
          <p:nvPr/>
        </p:nvSpPr>
        <p:spPr>
          <a:xfrm>
            <a:off x="2067390" y="9413884"/>
            <a:ext cx="4374974" cy="224612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799"/>
              <a:buFont typeface="Arial"/>
              <a:buNone/>
            </a:pPr>
            <a:r>
              <a:rPr lang="en-CA" sz="2799" b="0" i="0" u="none" strike="noStrike" cap="none">
                <a:solidFill>
                  <a:srgbClr val="000000"/>
                </a:solidFill>
                <a:latin typeface="Lato Black"/>
                <a:ea typeface="Lato Black"/>
                <a:cs typeface="Lato Black"/>
                <a:sym typeface="Lato Black"/>
              </a:rPr>
              <a:t>Assess variability in care, gaps in existing protocols, and team member knowledge base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799"/>
              <a:buFont typeface="Arial"/>
              <a:buNone/>
            </a:pPr>
            <a:endParaRPr sz="2799" b="0" i="0" u="none" strike="noStrike" cap="none">
              <a:solidFill>
                <a:srgbClr val="000000"/>
              </a:solidFill>
              <a:latin typeface="Lato Black"/>
              <a:ea typeface="Lato Black"/>
              <a:cs typeface="Lato Black"/>
              <a:sym typeface="Lato Black"/>
            </a:endParaRPr>
          </a:p>
        </p:txBody>
      </p:sp>
      <p:sp>
        <p:nvSpPr>
          <p:cNvPr id="200" name="Google Shape;200;p8"/>
          <p:cNvSpPr txBox="1"/>
          <p:nvPr/>
        </p:nvSpPr>
        <p:spPr>
          <a:xfrm>
            <a:off x="17506760" y="9413884"/>
            <a:ext cx="4918888" cy="3107646"/>
          </a:xfrm>
          <a:prstGeom prst="rect">
            <a:avLst/>
          </a:prstGeom>
          <a:noFill/>
          <a:ln>
            <a:noFill/>
          </a:ln>
        </p:spPr>
        <p:txBody>
          <a:bodyPr spcFirstLastPara="1" wrap="square" lIns="91425" tIns="45700" rIns="91425" bIns="45700" anchor="t" anchorCtr="0">
            <a:spAutoFit/>
          </a:bodyPr>
          <a:lstStyle/>
          <a:p>
            <a:pPr marL="457200" marR="0" lvl="0" indent="-457200" algn="ctr" rtl="0">
              <a:lnSpc>
                <a:spcPct val="100000"/>
              </a:lnSpc>
              <a:spcBef>
                <a:spcPts val="0"/>
              </a:spcBef>
              <a:spcAft>
                <a:spcPts val="0"/>
              </a:spcAft>
              <a:buClr>
                <a:srgbClr val="000000"/>
              </a:buClr>
              <a:buSzPts val="2799"/>
              <a:buFont typeface="Noto Sans Symbols"/>
              <a:buChar char="✔"/>
            </a:pPr>
            <a:r>
              <a:rPr lang="en-CA" sz="2799" b="0" i="0" u="none" strike="noStrike" cap="none">
                <a:solidFill>
                  <a:srgbClr val="000000"/>
                </a:solidFill>
                <a:latin typeface="Lato Black"/>
                <a:ea typeface="Lato Black"/>
                <a:cs typeface="Lato Black"/>
                <a:sym typeface="Lato Black"/>
              </a:rPr>
              <a:t>Collect data on areas of planned change</a:t>
            </a:r>
            <a:endParaRPr sz="1400" b="0" i="0" u="none" strike="noStrike" cap="none">
              <a:solidFill>
                <a:srgbClr val="000000"/>
              </a:solidFill>
              <a:latin typeface="Arial"/>
              <a:ea typeface="Arial"/>
              <a:cs typeface="Arial"/>
              <a:sym typeface="Arial"/>
            </a:endParaRPr>
          </a:p>
          <a:p>
            <a:pPr marL="457200" marR="0" lvl="0" indent="-279463" algn="ctr" rtl="0">
              <a:lnSpc>
                <a:spcPct val="100000"/>
              </a:lnSpc>
              <a:spcBef>
                <a:spcPts val="0"/>
              </a:spcBef>
              <a:spcAft>
                <a:spcPts val="0"/>
              </a:spcAft>
              <a:buClr>
                <a:srgbClr val="000000"/>
              </a:buClr>
              <a:buSzPts val="2799"/>
              <a:buFont typeface="Noto Sans Symbols"/>
              <a:buNone/>
            </a:pPr>
            <a:endParaRPr sz="2799" b="0" i="0" u="none" strike="noStrike" cap="none">
              <a:solidFill>
                <a:srgbClr val="000000"/>
              </a:solidFill>
              <a:latin typeface="Lato Black"/>
              <a:ea typeface="Lato Black"/>
              <a:cs typeface="Lato Black"/>
              <a:sym typeface="Lato Black"/>
            </a:endParaRPr>
          </a:p>
          <a:p>
            <a:pPr marL="457200" marR="0" lvl="0" indent="-457200" algn="ctr" rtl="0">
              <a:lnSpc>
                <a:spcPct val="100000"/>
              </a:lnSpc>
              <a:spcBef>
                <a:spcPts val="0"/>
              </a:spcBef>
              <a:spcAft>
                <a:spcPts val="0"/>
              </a:spcAft>
              <a:buClr>
                <a:srgbClr val="000000"/>
              </a:buClr>
              <a:buSzPts val="2799"/>
              <a:buFont typeface="Noto Sans Symbols"/>
              <a:buChar char="✔"/>
            </a:pPr>
            <a:r>
              <a:rPr lang="en-CA" sz="2799" b="0" i="0" u="none" strike="noStrike" cap="none">
                <a:solidFill>
                  <a:srgbClr val="000000"/>
                </a:solidFill>
                <a:latin typeface="Lato Black"/>
                <a:ea typeface="Lato Black"/>
                <a:cs typeface="Lato Black"/>
                <a:sym typeface="Lato Black"/>
              </a:rPr>
              <a:t>Create obtainable goals</a:t>
            </a:r>
            <a:endParaRPr sz="1400" b="0" i="0" u="none" strike="noStrike" cap="none">
              <a:solidFill>
                <a:srgbClr val="000000"/>
              </a:solidFill>
              <a:latin typeface="Arial"/>
              <a:ea typeface="Arial"/>
              <a:cs typeface="Arial"/>
              <a:sym typeface="Arial"/>
            </a:endParaRPr>
          </a:p>
          <a:p>
            <a:pPr marL="457200" marR="0" lvl="0" indent="-279463" algn="ctr" rtl="0">
              <a:lnSpc>
                <a:spcPct val="100000"/>
              </a:lnSpc>
              <a:spcBef>
                <a:spcPts val="0"/>
              </a:spcBef>
              <a:spcAft>
                <a:spcPts val="0"/>
              </a:spcAft>
              <a:buClr>
                <a:srgbClr val="000000"/>
              </a:buClr>
              <a:buSzPts val="2799"/>
              <a:buFont typeface="Noto Sans Symbols"/>
              <a:buNone/>
            </a:pPr>
            <a:endParaRPr sz="2799" b="0" i="0" u="none" strike="noStrike" cap="none">
              <a:solidFill>
                <a:srgbClr val="000000"/>
              </a:solidFill>
              <a:latin typeface="Lato Black"/>
              <a:ea typeface="Lato Black"/>
              <a:cs typeface="Lato Black"/>
              <a:sym typeface="Lato Black"/>
            </a:endParaRPr>
          </a:p>
          <a:p>
            <a:pPr marL="457200" marR="0" lvl="0" indent="-457200" algn="ctr" rtl="0">
              <a:lnSpc>
                <a:spcPct val="100000"/>
              </a:lnSpc>
              <a:spcBef>
                <a:spcPts val="0"/>
              </a:spcBef>
              <a:spcAft>
                <a:spcPts val="0"/>
              </a:spcAft>
              <a:buClr>
                <a:srgbClr val="000000"/>
              </a:buClr>
              <a:buSzPts val="2799"/>
              <a:buFont typeface="Noto Sans Symbols"/>
              <a:buChar char="✔"/>
            </a:pPr>
            <a:r>
              <a:rPr lang="en-CA" sz="2799" b="0" i="0" u="none" strike="noStrike" cap="none">
                <a:solidFill>
                  <a:srgbClr val="000000"/>
                </a:solidFill>
                <a:latin typeface="Lato Black"/>
                <a:ea typeface="Lato Black"/>
                <a:cs typeface="Lato Black"/>
                <a:sym typeface="Lato Black"/>
              </a:rPr>
              <a:t>Know your starting point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799"/>
              <a:buFont typeface="Arial"/>
              <a:buNone/>
            </a:pPr>
            <a:endParaRPr sz="2799" b="0" i="0" u="none" strike="noStrike" cap="none">
              <a:solidFill>
                <a:srgbClr val="000000"/>
              </a:solidFill>
              <a:latin typeface="Lato Black"/>
              <a:ea typeface="Lato Black"/>
              <a:cs typeface="Lato Black"/>
              <a:sym typeface="Lato Black"/>
            </a:endParaRPr>
          </a:p>
        </p:txBody>
      </p:sp>
      <p:sp>
        <p:nvSpPr>
          <p:cNvPr id="201" name="Google Shape;201;p8"/>
          <p:cNvSpPr txBox="1"/>
          <p:nvPr/>
        </p:nvSpPr>
        <p:spPr>
          <a:xfrm>
            <a:off x="7131484" y="9413884"/>
            <a:ext cx="5048177" cy="13846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799"/>
              <a:buFont typeface="Arial"/>
              <a:buNone/>
            </a:pPr>
            <a:r>
              <a:rPr lang="en-CA" sz="2799" b="0" i="0" u="none" strike="noStrike" cap="none">
                <a:solidFill>
                  <a:srgbClr val="000000"/>
                </a:solidFill>
                <a:latin typeface="Lato Black"/>
                <a:ea typeface="Lato Black"/>
                <a:cs typeface="Lato Black"/>
                <a:sym typeface="Lato Black"/>
              </a:rPr>
              <a:t>Create motivation for change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799"/>
              <a:buFont typeface="Arial"/>
              <a:buNone/>
            </a:pPr>
            <a:r>
              <a:rPr lang="en-CA" sz="2799" b="0" i="0" u="none" strike="noStrike" cap="none">
                <a:solidFill>
                  <a:srgbClr val="000000"/>
                </a:solidFill>
                <a:latin typeface="Lato Black"/>
                <a:ea typeface="Lato Black"/>
                <a:cs typeface="Lato Black"/>
                <a:sym typeface="Lato Black"/>
              </a:rPr>
              <a:t>=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799"/>
              <a:buFont typeface="Arial"/>
              <a:buNone/>
            </a:pPr>
            <a:r>
              <a:rPr lang="en-CA" sz="2799" b="0" i="0" u="none" strike="noStrike" cap="none">
                <a:solidFill>
                  <a:srgbClr val="000000"/>
                </a:solidFill>
                <a:latin typeface="Lato Black"/>
                <a:ea typeface="Lato Black"/>
                <a:cs typeface="Lato Black"/>
                <a:sym typeface="Lato Black"/>
              </a:rPr>
              <a:t>improved quality</a:t>
            </a:r>
            <a:endParaRPr sz="1400" b="0" i="0" u="none" strike="noStrike" cap="none">
              <a:solidFill>
                <a:srgbClr val="000000"/>
              </a:solidFill>
              <a:latin typeface="Arial"/>
              <a:ea typeface="Arial"/>
              <a:cs typeface="Arial"/>
              <a:sym typeface="Arial"/>
            </a:endParaRPr>
          </a:p>
        </p:txBody>
      </p:sp>
      <p:sp>
        <p:nvSpPr>
          <p:cNvPr id="202" name="Google Shape;202;p8"/>
          <p:cNvSpPr txBox="1"/>
          <p:nvPr/>
        </p:nvSpPr>
        <p:spPr>
          <a:xfrm>
            <a:off x="12489873" y="9413884"/>
            <a:ext cx="4197928" cy="2676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799"/>
              <a:buFont typeface="Arial"/>
              <a:buNone/>
            </a:pPr>
            <a:r>
              <a:rPr lang="en-CA" sz="2799" b="0" i="0" u="none" strike="noStrike" cap="none">
                <a:solidFill>
                  <a:srgbClr val="000000"/>
                </a:solidFill>
                <a:latin typeface="Lato Black"/>
                <a:ea typeface="Lato Black"/>
                <a:cs typeface="Lato Black"/>
                <a:sym typeface="Lato Black"/>
              </a:rPr>
              <a:t>Standardize treatment approaches, care processes and documentation of clinical practice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799"/>
              <a:buFont typeface="Arial"/>
              <a:buNone/>
            </a:pPr>
            <a:endParaRPr sz="2799" b="0" i="0" u="none" strike="noStrike" cap="none">
              <a:solidFill>
                <a:srgbClr val="000000"/>
              </a:solidFill>
              <a:latin typeface="Lato Black"/>
              <a:ea typeface="Lato Black"/>
              <a:cs typeface="Lato Black"/>
              <a:sym typeface="Lato Black"/>
            </a:endParaRPr>
          </a:p>
        </p:txBody>
      </p:sp>
      <p:sp>
        <p:nvSpPr>
          <p:cNvPr id="203" name="Google Shape;203;p8"/>
          <p:cNvSpPr/>
          <p:nvPr/>
        </p:nvSpPr>
        <p:spPr>
          <a:xfrm>
            <a:off x="2179130" y="2435693"/>
            <a:ext cx="20246517" cy="10768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398"/>
              <a:buFont typeface="Arial"/>
              <a:buNone/>
            </a:pPr>
            <a:r>
              <a:rPr lang="en-CA" sz="6398" b="0" i="0" u="none" strike="noStrike" cap="none">
                <a:solidFill>
                  <a:schemeClr val="accent1"/>
                </a:solidFill>
                <a:latin typeface="Lato Black"/>
                <a:ea typeface="Lato Black"/>
                <a:cs typeface="Lato Black"/>
                <a:sym typeface="Lato Black"/>
              </a:rPr>
              <a:t>You have your team, now what?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ERASC Slide Master">
  <a:themeElements>
    <a:clrScheme name="Custom 1">
      <a:dk1>
        <a:srgbClr val="3B4057"/>
      </a:dk1>
      <a:lt1>
        <a:srgbClr val="FFFFFF"/>
      </a:lt1>
      <a:dk2>
        <a:srgbClr val="3B4057"/>
      </a:dk2>
      <a:lt2>
        <a:srgbClr val="FFFFFF"/>
      </a:lt2>
      <a:accent1>
        <a:srgbClr val="204281"/>
      </a:accent1>
      <a:accent2>
        <a:srgbClr val="B2232B"/>
      </a:accent2>
      <a:accent3>
        <a:srgbClr val="00B0F0"/>
      </a:accent3>
      <a:accent4>
        <a:srgbClr val="F6FAFB"/>
      </a:accent4>
      <a:accent5>
        <a:srgbClr val="5CD3FF"/>
      </a:accent5>
      <a:accent6>
        <a:srgbClr val="C9F0FE"/>
      </a:accent6>
      <a:hlink>
        <a:srgbClr val="BFBFBF"/>
      </a:hlink>
      <a:folHlink>
        <a:srgbClr val="A5A5A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1759</TotalTime>
  <Words>3058</Words>
  <Application>Microsoft Office PowerPoint</Application>
  <PresentationFormat>Custom</PresentationFormat>
  <Paragraphs>335</Paragraphs>
  <Slides>47</Slides>
  <Notes>47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47</vt:i4>
      </vt:variant>
    </vt:vector>
  </HeadingPairs>
  <TitlesOfParts>
    <vt:vector size="56" baseType="lpstr">
      <vt:lpstr>Wingdings</vt:lpstr>
      <vt:lpstr>Lato Black</vt:lpstr>
      <vt:lpstr>Helvetica Neue</vt:lpstr>
      <vt:lpstr>Lato</vt:lpstr>
      <vt:lpstr>Lato Light</vt:lpstr>
      <vt:lpstr>Noto Sans Symbols</vt:lpstr>
      <vt:lpstr>Arial</vt:lpstr>
      <vt:lpstr>Calibri</vt:lpstr>
      <vt:lpstr>ERASC Slide Master</vt:lpstr>
      <vt:lpstr>PowerPoint Presentation</vt:lpstr>
      <vt:lpstr>PowerPoint Presentation</vt:lpstr>
      <vt:lpstr>Opportunity Strategy Market </vt:lpstr>
      <vt:lpstr>PowerPoint Presentation</vt:lpstr>
      <vt:lpstr>PowerPoint Presentation</vt:lpstr>
      <vt:lpstr>PowerPoint Presentation</vt:lpstr>
      <vt:lpstr>PowerPoint Presentation</vt:lpstr>
      <vt:lpstr>The ERAS® Team</vt:lpstr>
      <vt:lpstr>The ERAS® Team</vt:lpstr>
      <vt:lpstr>The ERAS® Team</vt:lpstr>
      <vt:lpstr>The ERAS® Team</vt:lpstr>
      <vt:lpstr>PowerPoint Presentation</vt:lpstr>
      <vt:lpstr>PowerPoint Presentation</vt:lpstr>
      <vt:lpstr>Preoperative Strategies</vt:lpstr>
      <vt:lpstr>Preoperative Strategies</vt:lpstr>
      <vt:lpstr>Preoperative Strategies</vt:lpstr>
      <vt:lpstr>Preoperative Strategies</vt:lpstr>
      <vt:lpstr>Preoperative Strategies</vt:lpstr>
      <vt:lpstr>Preoperative Strategies</vt:lpstr>
      <vt:lpstr>Preoperative Strategies</vt:lpstr>
      <vt:lpstr>Preoperative Strategies</vt:lpstr>
      <vt:lpstr>Preoperative Strategies</vt:lpstr>
      <vt:lpstr>PowerPoint Presentation</vt:lpstr>
      <vt:lpstr>Intraoperative Strategies</vt:lpstr>
      <vt:lpstr>Intraoperative Strategies</vt:lpstr>
      <vt:lpstr>Intraoperative Strategies</vt:lpstr>
      <vt:lpstr>Intraoperative Strategies</vt:lpstr>
      <vt:lpstr>Intraoperative Strategies</vt:lpstr>
      <vt:lpstr>PowerPoint Presentation</vt:lpstr>
      <vt:lpstr>Postoperative Strategies</vt:lpstr>
      <vt:lpstr>Postoperative Strategies</vt:lpstr>
      <vt:lpstr>Postoperative Strategies</vt:lpstr>
      <vt:lpstr>Postoperative Strategies</vt:lpstr>
      <vt:lpstr>Postoperative Strategies</vt:lpstr>
      <vt:lpstr>Postoperative Strategies</vt:lpstr>
      <vt:lpstr>Postoperative Strategies</vt:lpstr>
      <vt:lpstr>Postoperative Strategies</vt:lpstr>
      <vt:lpstr>Postoperative Strategies</vt:lpstr>
      <vt:lpstr>Postoperative Strategies</vt:lpstr>
      <vt:lpstr>Postoperative Strategies</vt:lpstr>
      <vt:lpstr>Additional Considerations</vt:lpstr>
      <vt:lpstr>Additional Considerations</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Kayla Sabharwal</dc:creator>
  <cp:lastModifiedBy>Crisafi, Cheryl</cp:lastModifiedBy>
  <cp:revision>3</cp:revision>
  <dcterms:created xsi:type="dcterms:W3CDTF">2020-04-29T15:55:36Z</dcterms:created>
  <dcterms:modified xsi:type="dcterms:W3CDTF">2023-11-07T21:43:18Z</dcterms:modified>
</cp:coreProperties>
</file>